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325" r:id="rId8"/>
    <p:sldId id="263" r:id="rId9"/>
    <p:sldId id="264" r:id="rId10"/>
    <p:sldId id="265" r:id="rId11"/>
    <p:sldId id="266" r:id="rId12"/>
    <p:sldId id="269" r:id="rId13"/>
    <p:sldId id="270" r:id="rId14"/>
    <p:sldId id="326" r:id="rId15"/>
    <p:sldId id="327" r:id="rId16"/>
    <p:sldId id="328" r:id="rId17"/>
    <p:sldId id="330" r:id="rId18"/>
    <p:sldId id="331" r:id="rId19"/>
    <p:sldId id="283" r:id="rId20"/>
    <p:sldId id="329" r:id="rId21"/>
    <p:sldId id="333" r:id="rId22"/>
    <p:sldId id="347" r:id="rId23"/>
    <p:sldId id="334" r:id="rId24"/>
    <p:sldId id="335" r:id="rId25"/>
    <p:sldId id="336" r:id="rId26"/>
    <p:sldId id="337" r:id="rId27"/>
    <p:sldId id="348" r:id="rId28"/>
    <p:sldId id="338" r:id="rId29"/>
    <p:sldId id="349" r:id="rId30"/>
    <p:sldId id="350" r:id="rId31"/>
    <p:sldId id="340" r:id="rId32"/>
    <p:sldId id="351" r:id="rId33"/>
    <p:sldId id="352" r:id="rId34"/>
    <p:sldId id="342" r:id="rId35"/>
    <p:sldId id="358" r:id="rId36"/>
    <p:sldId id="343" r:id="rId37"/>
    <p:sldId id="357" r:id="rId38"/>
    <p:sldId id="344" r:id="rId39"/>
    <p:sldId id="359" r:id="rId40"/>
    <p:sldId id="360" r:id="rId41"/>
    <p:sldId id="361" r:id="rId42"/>
    <p:sldId id="324" r:id="rId4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91" d="100"/>
          <a:sy n="91" d="100"/>
        </p:scale>
        <p:origin x="-564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85480380901E-2"/>
                  <c:y val="-4.5832131899005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32,6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385997401871E-2"/>
                  <c:y val="-5.32365396249244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40775035421E-2"/>
                  <c:y val="-5.08166969147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547438839667444E-2"/>
                  <c:y val="-5.57288085468189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991422305705302E-2"/>
                  <c:y val="-5.29132009907212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23,2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(план)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32.6</c:v>
                </c:pt>
                <c:pt idx="1">
                  <c:v>37.299999999999997</c:v>
                </c:pt>
                <c:pt idx="2" formatCode="General">
                  <c:v>28</c:v>
                </c:pt>
                <c:pt idx="3" formatCode="General">
                  <c:v>23</c:v>
                </c:pt>
                <c:pt idx="4" formatCode="General">
                  <c:v>23.2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0006656"/>
        <c:axId val="70050560"/>
        <c:axId val="0"/>
      </c:bar3DChart>
      <c:catAx>
        <c:axId val="7000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0050560"/>
        <c:crosses val="autoZero"/>
        <c:auto val="1"/>
        <c:lblAlgn val="ctr"/>
        <c:lblOffset val="100"/>
        <c:noMultiLvlLbl val="0"/>
      </c:catAx>
      <c:valAx>
        <c:axId val="70050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000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414430975001808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 (ожидаемое)</c:v>
                </c:pt>
                <c:pt idx="2">
                  <c:v>2021 (прогноз)</c:v>
                </c:pt>
                <c:pt idx="3">
                  <c:v>2022 (прогноз)</c:v>
                </c:pt>
                <c:pt idx="4">
                  <c:v>2023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</c:v>
                </c:pt>
                <c:pt idx="1">
                  <c:v>3.3</c:v>
                </c:pt>
                <c:pt idx="2">
                  <c:v>3.2</c:v>
                </c:pt>
                <c:pt idx="3">
                  <c:v>3.1</c:v>
                </c:pt>
                <c:pt idx="4">
                  <c:v>3.1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52053632"/>
        <c:axId val="152097536"/>
        <c:axId val="0"/>
      </c:bar3DChart>
      <c:catAx>
        <c:axId val="15205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2097536"/>
        <c:crosses val="autoZero"/>
        <c:auto val="1"/>
        <c:lblAlgn val="ctr"/>
        <c:lblOffset val="100"/>
        <c:noMultiLvlLbl val="0"/>
      </c:catAx>
      <c:valAx>
        <c:axId val="15209753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205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473196973917104E-2"/>
          <c:y val="1.5863227214305695E-2"/>
          <c:w val="0.94974062878680965"/>
          <c:h val="0.86863836640410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092989960819142E-2"/>
                  <c:y val="-4.1137277932700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453971702667E-2"/>
                  <c:y val="-3.9880297675607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0.5</c:v>
                </c:pt>
                <c:pt idx="1">
                  <c:v>0.5</c:v>
                </c:pt>
                <c:pt idx="2">
                  <c:v>0.3</c:v>
                </c:pt>
                <c:pt idx="3">
                  <c:v>0.3</c:v>
                </c:pt>
                <c:pt idx="4">
                  <c:v>0.3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52288640"/>
        <c:axId val="7049984"/>
        <c:axId val="0"/>
      </c:bar3DChart>
      <c:catAx>
        <c:axId val="15228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049984"/>
        <c:crosses val="autoZero"/>
        <c:auto val="1"/>
        <c:lblAlgn val="ctr"/>
        <c:lblOffset val="100"/>
        <c:noMultiLvlLbl val="0"/>
      </c:catAx>
      <c:valAx>
        <c:axId val="704998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228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243268727608523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 (ожидаемое)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10.5</c:v>
                </c:pt>
                <c:pt idx="1">
                  <c:v>8.1999999999999993</c:v>
                </c:pt>
                <c:pt idx="2">
                  <c:v>7.4</c:v>
                </c:pt>
                <c:pt idx="3">
                  <c:v>8.4</c:v>
                </c:pt>
                <c:pt idx="4">
                  <c:v>9.1999999999999993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0810112"/>
        <c:axId val="100845824"/>
        <c:axId val="0"/>
      </c:bar3DChart>
      <c:catAx>
        <c:axId val="10081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0845824"/>
        <c:crosses val="autoZero"/>
        <c:auto val="1"/>
        <c:lblAlgn val="ctr"/>
        <c:lblOffset val="100"/>
        <c:noMultiLvlLbl val="0"/>
      </c:catAx>
      <c:valAx>
        <c:axId val="10084582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081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17.399999999999999</c:v>
                </c:pt>
                <c:pt idx="1">
                  <c:v>23.2</c:v>
                </c:pt>
                <c:pt idx="2">
                  <c:v>15.1</c:v>
                </c:pt>
                <c:pt idx="3">
                  <c:v>8.6</c:v>
                </c:pt>
                <c:pt idx="4">
                  <c:v>9.1999999999999993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1186944"/>
        <c:axId val="101185408"/>
        <c:axId val="0"/>
      </c:bar3DChart>
      <c:catAx>
        <c:axId val="101186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1185408"/>
        <c:crosses val="autoZero"/>
        <c:auto val="1"/>
        <c:lblAlgn val="ctr"/>
        <c:lblOffset val="100"/>
        <c:noMultiLvlLbl val="0"/>
      </c:catAx>
      <c:valAx>
        <c:axId val="101185408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118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0.4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0990336"/>
        <c:axId val="101017856"/>
        <c:axId val="0"/>
      </c:bar3DChart>
      <c:catAx>
        <c:axId val="100990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1017856"/>
        <c:crosses val="autoZero"/>
        <c:auto val="1"/>
        <c:lblAlgn val="ctr"/>
        <c:lblOffset val="100"/>
        <c:noMultiLvlLbl val="0"/>
      </c:catAx>
      <c:valAx>
        <c:axId val="101017856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099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0.2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1204352"/>
        <c:axId val="101207040"/>
        <c:axId val="0"/>
      </c:bar3DChart>
      <c:catAx>
        <c:axId val="101204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1207040"/>
        <c:crosses val="autoZero"/>
        <c:auto val="1"/>
        <c:lblAlgn val="ctr"/>
        <c:lblOffset val="100"/>
        <c:noMultiLvlLbl val="0"/>
      </c:catAx>
      <c:valAx>
        <c:axId val="101207040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120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023554442727766E-2"/>
          <c:y val="1.5521799052575292E-2"/>
          <c:w val="0.92432687276085235"/>
          <c:h val="0.87251274986837457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4.9563120498899223E-2"/>
                  <c:y val="5.9570815134054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748205250258181E-2"/>
                  <c:y val="5.4497607699620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111569205532653E-2"/>
                  <c:y val="-6.0184911126663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842439101199983E-2"/>
                  <c:y val="5.4342147362752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866488829034369E-2"/>
                  <c:y val="-4.3946221419410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</c:v>
                </c:pt>
                <c:pt idx="1">
                  <c:v>4.0999999999999996</c:v>
                </c:pt>
                <c:pt idx="2">
                  <c:v>3.1</c:v>
                </c:pt>
                <c:pt idx="3">
                  <c:v>1.4</c:v>
                </c:pt>
                <c:pt idx="4">
                  <c:v>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25002496"/>
        <c:axId val="125004032"/>
        <c:axId val="120009152"/>
      </c:line3DChart>
      <c:catAx>
        <c:axId val="12500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5004032"/>
        <c:crosses val="autoZero"/>
        <c:auto val="1"/>
        <c:lblAlgn val="ctr"/>
        <c:lblOffset val="100"/>
        <c:noMultiLvlLbl val="0"/>
      </c:catAx>
      <c:valAx>
        <c:axId val="125004032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5002496"/>
        <c:crosses val="autoZero"/>
        <c:crossBetween val="between"/>
      </c:valAx>
      <c:serAx>
        <c:axId val="120009152"/>
        <c:scaling>
          <c:orientation val="minMax"/>
        </c:scaling>
        <c:delete val="1"/>
        <c:axPos val="b"/>
        <c:majorTickMark val="out"/>
        <c:minorTickMark val="none"/>
        <c:tickLblPos val="none"/>
        <c:crossAx val="12500403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292217332137219E-3"/>
                  <c:y val="-2.1128825918754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781257768596329E-3"/>
                  <c:y val="-7.70808658567933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697078621839831E-3"/>
                  <c:y val="-7.4564594595240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2409414414618617E-3"/>
                  <c:y val="-1.6632143333912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7.8</c:v>
                </c:pt>
                <c:pt idx="1">
                  <c:v>9</c:v>
                </c:pt>
                <c:pt idx="2">
                  <c:v>8.6999999999999993</c:v>
                </c:pt>
                <c:pt idx="3">
                  <c:v>8.1</c:v>
                </c:pt>
                <c:pt idx="4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5.4200551258016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560165339622073E-3"/>
                  <c:y val="4.552846305673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053280494247783E-17"/>
                  <c:y val="4.552846305673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9.4</c:v>
                </c:pt>
                <c:pt idx="1">
                  <c:v>10.4</c:v>
                </c:pt>
                <c:pt idx="2">
                  <c:v>10.6</c:v>
                </c:pt>
                <c:pt idx="3">
                  <c:v>10.4</c:v>
                </c:pt>
                <c:pt idx="4" formatCode="0.0">
                  <c:v>10.1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448132271697153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004148805659295E-2"/>
                  <c:y val="-4.3360441006413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448132271697035E-2"/>
                  <c:y val="-6.504066150961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15.2</c:v>
                </c:pt>
                <c:pt idx="1">
                  <c:v>18</c:v>
                </c:pt>
                <c:pt idx="2">
                  <c:v>8.6999999999999993</c:v>
                </c:pt>
                <c:pt idx="3">
                  <c:v>4.5999999999999996</c:v>
                </c:pt>
                <c:pt idx="4" formatCode="0.0">
                  <c:v>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5942528"/>
        <c:axId val="95944064"/>
        <c:axId val="0"/>
      </c:bar3DChart>
      <c:catAx>
        <c:axId val="95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5944064"/>
        <c:crosses val="autoZero"/>
        <c:auto val="1"/>
        <c:lblAlgn val="ctr"/>
        <c:lblOffset val="100"/>
        <c:noMultiLvlLbl val="0"/>
      </c:catAx>
      <c:valAx>
        <c:axId val="95944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5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6.9</c:v>
                </c:pt>
                <c:pt idx="1">
                  <c:v>7.9</c:v>
                </c:pt>
                <c:pt idx="2" formatCode="General">
                  <c:v>7</c:v>
                </c:pt>
                <c:pt idx="3" formatCode="General">
                  <c:v>7.3</c:v>
                </c:pt>
                <c:pt idx="4" formatCode="General">
                  <c:v>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1.1000000000000001</c:v>
                </c:pt>
                <c:pt idx="1">
                  <c:v>1</c:v>
                </c:pt>
                <c:pt idx="2">
                  <c:v>1.6</c:v>
                </c:pt>
                <c:pt idx="3" formatCode="0.0">
                  <c:v>0.8</c:v>
                </c:pt>
                <c:pt idx="4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1396352"/>
        <c:axId val="91402240"/>
        <c:axId val="0"/>
      </c:bar3DChart>
      <c:catAx>
        <c:axId val="9139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1402240"/>
        <c:crosses val="autoZero"/>
        <c:auto val="1"/>
        <c:lblAlgn val="ctr"/>
        <c:lblOffset val="100"/>
        <c:noMultiLvlLbl val="0"/>
      </c:catAx>
      <c:valAx>
        <c:axId val="9140224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13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0.24</c:v>
                </c:pt>
                <c:pt idx="1">
                  <c:v>0.24</c:v>
                </c:pt>
                <c:pt idx="2">
                  <c:v>0.24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85067526416052E-16"/>
                  <c:y val="2.168022050320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0.13</c:v>
                </c:pt>
                <c:pt idx="1">
                  <c:v>0.13</c:v>
                </c:pt>
                <c:pt idx="2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930446194225757E-3"/>
                  <c:y val="4.3360441006412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68853893263344E-4"/>
                  <c:y val="-4.336044100641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705161854768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0.63</c:v>
                </c:pt>
                <c:pt idx="1">
                  <c:v>0.63</c:v>
                </c:pt>
                <c:pt idx="2">
                  <c:v>0.63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7382400"/>
        <c:axId val="97383936"/>
        <c:axId val="0"/>
      </c:bar3DChart>
      <c:catAx>
        <c:axId val="9738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383936"/>
        <c:crosses val="autoZero"/>
        <c:auto val="1"/>
        <c:lblAlgn val="ctr"/>
        <c:lblOffset val="100"/>
        <c:noMultiLvlLbl val="0"/>
      </c:catAx>
      <c:valAx>
        <c:axId val="9738393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738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106443079004608E-2"/>
          <c:y val="0.70100039707238504"/>
          <c:w val="0.82768969371686119"/>
          <c:h val="0.297404826392646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888470811405353E-2"/>
          <c:y val="2.5239695808367688E-2"/>
          <c:w val="0.8111618023153051"/>
          <c:h val="0.6842730859204774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</c:v>
                </c:pt>
                <c:pt idx="1">
                  <c:v>0.62</c:v>
                </c:pt>
                <c:pt idx="2">
                  <c:v>0.63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Продажа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85067526416052E-16"/>
                  <c:y val="2.168022050320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35413912944230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061026403076394E-3"/>
                  <c:y val="-1.08944427862889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Прочее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930446194225757E-3"/>
                  <c:y val="4.3360441006412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68853893263344E-4"/>
                  <c:y val="-4.336044100641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705161854768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0.19</c:v>
                </c:pt>
                <c:pt idx="1">
                  <c:v>0.38</c:v>
                </c:pt>
                <c:pt idx="2">
                  <c:v>0.37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9079680"/>
        <c:axId val="99081216"/>
        <c:axId val="0"/>
      </c:bar3DChart>
      <c:catAx>
        <c:axId val="99079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9081216"/>
        <c:crosses val="autoZero"/>
        <c:auto val="1"/>
        <c:lblAlgn val="ctr"/>
        <c:lblOffset val="100"/>
        <c:noMultiLvlLbl val="0"/>
      </c:catAx>
      <c:valAx>
        <c:axId val="99081216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907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688929405685564"/>
          <c:y val="0.77249241725101692"/>
          <c:w val="0.45163308660080975"/>
          <c:h val="0.225972062529404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913906340301941E-4"/>
                  <c:y val="-4.3651131446407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781257768596429E-3"/>
                  <c:y val="-9.512662268567826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95853411970581E-3"/>
                  <c:y val="-6.996169397745050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391412283488602E-3"/>
                  <c:y val="-3.5386961764914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391412283488602E-3"/>
                  <c:y val="-1.1188550755479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(план)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9.4</c:v>
                </c:pt>
                <c:pt idx="1">
                  <c:v>10.4</c:v>
                </c:pt>
                <c:pt idx="2">
                  <c:v>10.6</c:v>
                </c:pt>
                <c:pt idx="3">
                  <c:v>10.4</c:v>
                </c:pt>
                <c:pt idx="4">
                  <c:v>10.1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Субсидии, субвенции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2240661358485818E-3"/>
                  <c:y val="-4.3580194367595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68049601886431E-3"/>
                  <c:y val="-6.2733205646591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680496018863824E-3"/>
                  <c:y val="4.83436192097610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7800826698107318E-3"/>
                  <c:y val="-3.9368305313187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92115737734891E-2"/>
                  <c:y val="-3.8525927502305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(план)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13.4</c:v>
                </c:pt>
                <c:pt idx="1">
                  <c:v>16.7</c:v>
                </c:pt>
                <c:pt idx="2">
                  <c:v>8.5</c:v>
                </c:pt>
                <c:pt idx="3">
                  <c:v>4.5</c:v>
                </c:pt>
                <c:pt idx="4">
                  <c:v>4.5999999999999996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784231475470005E-2"/>
                  <c:y val="-6.5040434134922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340248009432157E-2"/>
                  <c:y val="-6.5882811945804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784231475469994E-2"/>
                  <c:y val="-6.5040434134922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(план)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>
                  <c:v>1.5</c:v>
                </c:pt>
                <c:pt idx="1">
                  <c:v>0.2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9179136"/>
        <c:axId val="99201408"/>
        <c:axId val="0"/>
      </c:bar3DChart>
      <c:catAx>
        <c:axId val="9917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9201408"/>
        <c:crosses val="autoZero"/>
        <c:auto val="1"/>
        <c:lblAlgn val="ctr"/>
        <c:lblOffset val="100"/>
        <c:noMultiLvlLbl val="0"/>
      </c:catAx>
      <c:valAx>
        <c:axId val="9920140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917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32.299999999999997</c:v>
                </c:pt>
                <c:pt idx="1">
                  <c:v>35.799999999999997</c:v>
                </c:pt>
                <c:pt idx="2" formatCode="0.0">
                  <c:v>26.5</c:v>
                </c:pt>
                <c:pt idx="3">
                  <c:v>21.3</c:v>
                </c:pt>
                <c:pt idx="4">
                  <c:v>23.2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7046528"/>
        <c:axId val="97049216"/>
        <c:axId val="0"/>
      </c:bar3DChart>
      <c:catAx>
        <c:axId val="9704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049216"/>
        <c:crosses val="autoZero"/>
        <c:auto val="1"/>
        <c:lblAlgn val="ctr"/>
        <c:lblOffset val="100"/>
        <c:noMultiLvlLbl val="0"/>
      </c:catAx>
      <c:valAx>
        <c:axId val="9704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046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74650856838776"/>
          <c:y val="6.3460059936135918E-2"/>
          <c:w val="0.38051204110307002"/>
          <c:h val="0.560601440943989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5"/>
          </c:dPt>
          <c:dPt>
            <c:idx val="1"/>
            <c:bubble3D val="0"/>
            <c:explosion val="16"/>
          </c:dPt>
          <c:dPt>
            <c:idx val="2"/>
            <c:bubble3D val="0"/>
            <c:explosion val="16"/>
          </c:dPt>
          <c:dPt>
            <c:idx val="3"/>
            <c:bubble3D val="0"/>
            <c:explosion val="15"/>
          </c:dPt>
          <c:dPt>
            <c:idx val="4"/>
            <c:bubble3D val="0"/>
            <c:explosion val="4"/>
          </c:dPt>
          <c:dPt>
            <c:idx val="5"/>
            <c:bubble3D val="0"/>
            <c:explosion val="16"/>
          </c:dPt>
          <c:dPt>
            <c:idx val="6"/>
            <c:bubble3D val="0"/>
            <c:explosion val="15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22550306211728E-2"/>
                  <c:y val="5.41943804780065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098753280839997E-2"/>
                  <c:y val="6.2423733144480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105971128608924E-2"/>
                  <c:y val="2.2720076551482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025291199223849E-2"/>
                      <c:h val="7.0142175474852422E-2"/>
                    </c:manualLayout>
                  </c15:layout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8628608923884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7903980752405953E-2"/>
                  <c:y val="2.43874712151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оборона</c:v>
                </c:pt>
                <c:pt idx="3">
                  <c:v>Жилищно-коммунальное хозяйство</c:v>
                </c:pt>
                <c:pt idx="4">
                  <c:v>Социальная сфера</c:v>
                </c:pt>
                <c:pt idx="5">
                  <c:v>Культура и кинематография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3.2</c:v>
                </c:pt>
                <c:pt idx="1">
                  <c:v>0.3</c:v>
                </c:pt>
                <c:pt idx="2">
                  <c:v>0.2</c:v>
                </c:pt>
                <c:pt idx="3">
                  <c:v>7.4</c:v>
                </c:pt>
                <c:pt idx="4">
                  <c:v>0.1</c:v>
                </c:pt>
                <c:pt idx="5" formatCode="0.00">
                  <c:v>15.1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6.6474270063540147E-2"/>
          <c:y val="0.65163453693240991"/>
          <c:w val="0.8434284776902905"/>
          <c:h val="0.34836540360475515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</c:dPt>
          <c:dPt>
            <c:idx val="1"/>
            <c:bubble3D val="0"/>
            <c:explosion val="16"/>
          </c:dPt>
          <c:dPt>
            <c:idx val="2"/>
            <c:bubble3D val="0"/>
            <c:explosion val="16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5934174771420417E-2"/>
                  <c:y val="7.9563227201619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284037871802181E-2"/>
                  <c:y val="3.1912242636551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473648192789712E-2"/>
                      <c:h val="7.36874883724546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3.7013543246651875E-2"/>
                  <c:y val="6.67651942942070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9130560348139E-2"/>
                      <c:h val="7.0142175474852422E-2"/>
                    </c:manualLayout>
                  </c15:layout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Культура и средства массовой информации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15.1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3E8BD-CEC2-4C43-975E-1CD0BA6A597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440C4-897C-4692-A92A-E3990F9E1D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94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1A694-C682-472D-B577-370D33A93BF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612A-3A87-4AF2-9E95-98D6FE2D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301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3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1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13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014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2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94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82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2078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57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6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84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41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0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2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0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7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6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9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selivanovo.ru/e-mai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finupr@selivanovo.r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hyperlink" Target="consultantplus://offline/ref=20292D6756E6FEECD41BF2AFDF43B59AE0F572E9DCB1ADCD5266943A11F497C83FA53EC7DF8E33ZC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372" y="217714"/>
            <a:ext cx="7036526" cy="532123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4864" indent="0" algn="ctr"/>
            <a:endParaRPr lang="ru" sz="5200" b="1" dirty="0" smtClean="0">
              <a:latin typeface="Times New Roman"/>
            </a:endParaRPr>
          </a:p>
          <a:p>
            <a:pPr marL="54864" indent="0" algn="ctr"/>
            <a:endParaRPr lang="ru" sz="5200" b="1" dirty="0">
              <a:latin typeface="Times New Roman"/>
            </a:endParaRPr>
          </a:p>
          <a:p>
            <a:pPr marL="54864" indent="0" algn="ctr"/>
            <a:r>
              <a:rPr lang="ru" sz="5200" b="1" dirty="0" smtClean="0">
                <a:latin typeface="Times New Roman"/>
              </a:rPr>
              <a:t>«Бюджет для </a:t>
            </a:r>
            <a:r>
              <a:rPr lang="ru" sz="5200" b="1" dirty="0">
                <a:latin typeface="Times New Roman"/>
              </a:rPr>
              <a:t>граждан»</a:t>
            </a:r>
          </a:p>
          <a:p>
            <a:pPr marR="6096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п</a:t>
            </a:r>
            <a:r>
              <a:rPr lang="ru" sz="2600" b="1" dirty="0" smtClean="0">
                <a:latin typeface="Times New Roman"/>
              </a:rPr>
              <a:t>о решению</a:t>
            </a:r>
            <a:endParaRPr lang="ru" sz="2600" b="1" dirty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>
                <a:latin typeface="Times New Roman"/>
              </a:rPr>
              <a:t>Совета народных депутатов </a:t>
            </a:r>
            <a:endParaRPr lang="ru-RU" sz="2600" b="1" dirty="0" smtClean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муниципального образования Брызгаловское Камешковского района 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«О </a:t>
            </a:r>
            <a:r>
              <a:rPr lang="ru-RU" sz="2600" b="1" dirty="0">
                <a:latin typeface="Times New Roman"/>
              </a:rPr>
              <a:t>бюджете муниципального образования </a:t>
            </a:r>
            <a:r>
              <a:rPr lang="ru-RU" sz="2600" b="1" dirty="0" smtClean="0">
                <a:latin typeface="Times New Roman"/>
              </a:rPr>
              <a:t>Брызгаловское Камешковского района 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на 2021 </a:t>
            </a:r>
            <a:r>
              <a:rPr lang="ru-RU" sz="2600" b="1" dirty="0">
                <a:latin typeface="Times New Roman"/>
              </a:rPr>
              <a:t>год и </a:t>
            </a:r>
            <a:r>
              <a:rPr lang="ru-RU" sz="2600" b="1" dirty="0" smtClean="0">
                <a:latin typeface="Times New Roman"/>
              </a:rPr>
              <a:t> </a:t>
            </a:r>
            <a:r>
              <a:rPr lang="ru-RU" sz="2600" b="1" dirty="0">
                <a:latin typeface="Times New Roman"/>
              </a:rPr>
              <a:t>плановый период </a:t>
            </a:r>
            <a:endParaRPr lang="ru-RU" sz="2600" b="1" dirty="0" smtClean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2022 </a:t>
            </a:r>
            <a:r>
              <a:rPr lang="ru-RU" sz="2600" b="1" dirty="0">
                <a:latin typeface="Times New Roman"/>
              </a:rPr>
              <a:t>и </a:t>
            </a:r>
            <a:r>
              <a:rPr lang="ru-RU" sz="2600" b="1" dirty="0" smtClean="0">
                <a:latin typeface="Times New Roman"/>
              </a:rPr>
              <a:t>2023 годы» от 16.12.2020 № 20</a:t>
            </a:r>
            <a:endParaRPr lang="ru" sz="26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2474" y="529186"/>
            <a:ext cx="8325087" cy="60979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167384" y="262654"/>
            <a:ext cx="6739128" cy="219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600" b="1" dirty="0">
                <a:latin typeface="Times New Roman"/>
              </a:rPr>
              <a:t>Основные цели и задачи </a:t>
            </a:r>
            <a:r>
              <a:rPr lang="ru" b="1" dirty="0">
                <a:latin typeface="Times New Roman"/>
              </a:rPr>
              <a:t>бюджетной</a:t>
            </a:r>
            <a:r>
              <a:rPr lang="ru" sz="1600" b="1" dirty="0">
                <a:latin typeface="Times New Roman"/>
              </a:rPr>
              <a:t> политики на </a:t>
            </a:r>
            <a:r>
              <a:rPr lang="ru" sz="1600" b="1" dirty="0" smtClean="0">
                <a:latin typeface="Times New Roman"/>
              </a:rPr>
              <a:t>2021-2023 </a:t>
            </a:r>
            <a:r>
              <a:rPr lang="ru" sz="1600" b="1" dirty="0">
                <a:latin typeface="Times New Roman"/>
              </a:rPr>
              <a:t>годы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6408" y="667512"/>
            <a:ext cx="8549220" cy="6190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3296" indent="0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02223" y="800098"/>
            <a:ext cx="859672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1015" y="1621745"/>
            <a:ext cx="3421966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Брызгаловское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 на 2021 год 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2022 и 2023 годов (далее – основные направления бюджетной политики) определяют цели 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администрации поселения в среднесрочной перспективе, разработаны в соответствии с требованиями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Федерации.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основных направлений бюджетной политики является определение условий, используемых при составлении проекта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муниципального образования Брызгаловское Камешковского района на 2021 год и плановый период 2022-2023 годы,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обеспечение прозрачности и открытости бюджетного планирования.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сохраняют преемственность целей и задач, определенных в 2020 году.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бюджетной политики – обеспечить долгосрочную устойчивость бюджета муниципального образования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Брызгаловское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новом бюджетном цикле реализация бюджетной политики будет осуществляться в соответствии с Посланием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Федеральному Собранию от 15 января 2020 года, Указом Президента Российской Федерации от 07 мая 2018 года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204 «О национальных целях и стратегических задачах развития Российской Федерации на период до 2024 года» (далее – Указ).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 предполагает необходимость принятия ряда мер по повышению стратегической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операционной эффективности управления расходами, а также мер по повышению подотчетности (подконтрольности)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расходов.</a:t>
            </a:r>
          </a:p>
          <a:p>
            <a:pPr marL="0" marR="0" lvl="0" indent="444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2322" y="190963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567558"/>
            <a:ext cx="8662625" cy="600666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48" marR="6096" indent="451104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4287" y="603849"/>
            <a:ext cx="8514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46185" y="1727886"/>
            <a:ext cx="8897815" cy="310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стратегической эффективности заключается во внедрении проектных методов при управлении реализацией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программами муниципального образования Брызгаловское Камешковского района.  Для достижения национального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Указа в муниципальном аспекте предстоит уточнить в муниципальных программах поселения перечень задач, целевых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показателей, синхронизировав их с государственными программами области, а также обеспечить их финансовыми ресурсами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выделенных объемов бюджетного финансирования.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операционной эффективности подразумевает использование механизмов казначейского сопровождения средств 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пределах суммы, необходимой для оплаты денежных обязательств получателей средств бюджета.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поручением Президента Российской Федерации от 1 марта 2020г. № Пр-354 необходимо создание условий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мероприятий, имеющих приоритетное значение для жителей муниципального образования и определяемых с учетом их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(путем проведения открытого голосования или конкурсного отбора). Будет продолжена поддержка развития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инициативного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бюджетирования  через добровольные пожертвования граждан.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подотчетности (подконтрольности) бюджетных расходов предполагает внедрение внутреннего финансового контроля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финансового аудита</a:t>
            </a:r>
            <a:r>
              <a:rPr lang="ru-RU" sz="1100" dirty="0"/>
              <a:t>.</a:t>
            </a:r>
          </a:p>
          <a:p>
            <a:r>
              <a:rPr lang="ru-RU" sz="1050" dirty="0"/>
              <a:t> </a:t>
            </a: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27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02392"/>
              </p:ext>
            </p:extLst>
          </p:nvPr>
        </p:nvGraphicFramePr>
        <p:xfrm>
          <a:off x="322649" y="1443011"/>
          <a:ext cx="6818379" cy="434093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10653"/>
                <a:gridCol w="1715589"/>
                <a:gridCol w="1785668"/>
                <a:gridCol w="1706469"/>
              </a:tblGrid>
              <a:tr h="864762">
                <a:tc>
                  <a:txBody>
                    <a:bodyPr/>
                    <a:lstStyle/>
                    <a:p>
                      <a:endParaRPr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49531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27 953,2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23 049,1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23 172,3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06286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26 453,2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>
                        <a:lnSpc>
                          <a:spcPts val="1920"/>
                        </a:lnSpc>
                      </a:pP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" sz="16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299,1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условно утверждаемые расходы </a:t>
                      </a: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420,7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23 172,3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условно утверждаемые расходы </a:t>
                      </a: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929,6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20354"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" sz="16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(-); ПРОФИЦИТ (+)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2800" b="1" dirty="0" smtClean="0">
                <a:latin typeface="Times New Roman"/>
              </a:rPr>
              <a:t>Основные характеристики </a:t>
            </a:r>
          </a:p>
          <a:p>
            <a:pPr algn="ctr"/>
            <a:r>
              <a:rPr lang="ru" sz="2800" b="1" dirty="0" smtClean="0">
                <a:latin typeface="Times New Roman"/>
              </a:rPr>
              <a:t>местного бюджета</a:t>
            </a:r>
            <a:endParaRPr lang="ru" sz="2800" b="1" dirty="0">
              <a:latin typeface="Times New Roman"/>
            </a:endParaRPr>
          </a:p>
          <a:p>
            <a:pPr indent="0" algn="ctr"/>
            <a:endParaRPr lang="ru" sz="28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 smtClean="0">
                <a:latin typeface="Times New Roman"/>
              </a:rPr>
              <a:t>Доходы</a:t>
            </a:r>
            <a:endParaRPr lang="ru" sz="6000" b="1" dirty="0">
              <a:latin typeface="Times New Roman"/>
            </a:endParaRPr>
          </a:p>
        </p:txBody>
      </p:sp>
      <p:pic>
        <p:nvPicPr>
          <p:cNvPr id="1026" name="Picture 2" descr="https://img1.eadaily.com/r650x400/o/825/97f2c0fb2e1588250202241dc64b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8" r="2528" b="7353"/>
          <a:stretch/>
        </p:blipFill>
        <p:spPr bwMode="auto">
          <a:xfrm>
            <a:off x="1271451" y="1365797"/>
            <a:ext cx="5033980" cy="437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211" y="1"/>
            <a:ext cx="6844938" cy="135081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доходов в бюджет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годах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645563"/>
              </p:ext>
            </p:extLst>
          </p:nvPr>
        </p:nvGraphicFramePr>
        <p:xfrm>
          <a:off x="0" y="1447800"/>
          <a:ext cx="8161867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7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27817" cy="10001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годах (млн.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982843"/>
              </p:ext>
            </p:extLst>
          </p:nvPr>
        </p:nvGraphicFramePr>
        <p:xfrm>
          <a:off x="0" y="1000124"/>
          <a:ext cx="8161867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3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 Брызгаловское в 2019-2023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 (млн. руб.)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24121"/>
              </p:ext>
            </p:extLst>
          </p:nvPr>
        </p:nvGraphicFramePr>
        <p:xfrm>
          <a:off x="1" y="885825"/>
          <a:ext cx="8161867" cy="597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8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Брызгаловское Камешковского района  в 2021-2023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6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688862"/>
              </p:ext>
            </p:extLst>
          </p:nvPr>
        </p:nvGraphicFramePr>
        <p:xfrm>
          <a:off x="110557" y="1210333"/>
          <a:ext cx="8928340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5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Брызгаловское в 2021-2023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18</a:t>
            </a:fld>
            <a:endParaRPr lang="ru-RU" dirty="0"/>
          </a:p>
        </p:txBody>
      </p:sp>
      <p:graphicFrame>
        <p:nvGraphicFramePr>
          <p:cNvPr id="6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736412"/>
              </p:ext>
            </p:extLst>
          </p:nvPr>
        </p:nvGraphicFramePr>
        <p:xfrm>
          <a:off x="0" y="957943"/>
          <a:ext cx="9144000" cy="553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0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94488"/>
            <a:ext cx="7053943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0000"/>
              </a:lnSpc>
            </a:pPr>
            <a:r>
              <a:rPr lang="ru" sz="2800" b="1" dirty="0">
                <a:latin typeface="Times New Roman"/>
              </a:rPr>
              <a:t>Формы межбюджетных трансфертов, предоставляемых из </a:t>
            </a:r>
            <a:r>
              <a:rPr lang="ru" sz="2800" b="1" dirty="0" smtClean="0">
                <a:latin typeface="Times New Roman"/>
              </a:rPr>
              <a:t>областного и районного бюджета</a:t>
            </a:r>
          </a:p>
          <a:p>
            <a:pPr indent="0" algn="ctr">
              <a:lnSpc>
                <a:spcPct val="90000"/>
              </a:lnSpc>
            </a:pPr>
            <a:endParaRPr lang="ru" sz="2800" b="1" dirty="0" smtClean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 smtClean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473" y="1582429"/>
            <a:ext cx="6472618" cy="627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0">
              <a:lnSpc>
                <a:spcPts val="1680"/>
              </a:lnSpc>
            </a:pPr>
            <a:r>
              <a:rPr lang="ru" sz="1400" b="1" dirty="0" smtClean="0">
                <a:latin typeface="Times New Roman"/>
              </a:rPr>
              <a:t>Дотации бюджетам сельских поселений </a:t>
            </a:r>
            <a:r>
              <a:rPr lang="ru" sz="1400" b="1" dirty="0">
                <a:latin typeface="Times New Roman"/>
              </a:rPr>
              <a:t>на выравнивание бюджетной обеспеченности </a:t>
            </a:r>
            <a:r>
              <a:rPr lang="ru" sz="1400" b="1" dirty="0" smtClean="0">
                <a:latin typeface="Times New Roman"/>
              </a:rPr>
              <a:t>предусматриваются </a:t>
            </a:r>
            <a:r>
              <a:rPr lang="ru" sz="1400" b="1" dirty="0">
                <a:latin typeface="Times New Roman"/>
              </a:rPr>
              <a:t>в целях выравнивания бюджетной </a:t>
            </a:r>
            <a:r>
              <a:rPr lang="ru" sz="1400" b="1" dirty="0" smtClean="0">
                <a:latin typeface="Times New Roman"/>
              </a:rPr>
              <a:t>обеспеченности сельских поселений</a:t>
            </a:r>
            <a:endParaRPr lang="ru" sz="1400" b="1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037" y="2855342"/>
            <a:ext cx="6408345" cy="8885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-3048">
              <a:lnSpc>
                <a:spcPts val="1680"/>
              </a:lnSpc>
            </a:pPr>
            <a:r>
              <a:rPr lang="ru" sz="1400" b="1" dirty="0">
                <a:latin typeface="Times New Roman"/>
              </a:rPr>
              <a:t>Под субсидиями понимаются межбюджетные трансферты, предоставляемые бюджетам муниципальных образований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26542" y="4502989"/>
            <a:ext cx="6427997" cy="16476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>
              <a:lnSpc>
                <a:spcPts val="1440"/>
              </a:lnSpc>
            </a:pP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" sz="1400" b="1" dirty="0">
                <a:latin typeface="Times New Roman" pitchFamily="18" charset="0"/>
                <a:cs typeface="Times New Roman" pitchFamily="18" charset="0"/>
              </a:rPr>
              <a:t>случаях </a:t>
            </a: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и порядке, предусмотренных законами субъектов Российской Федерации и принимаемыми в соответствии с ними иными нормативными правовыми актами органов государственной власти субъектов Российской Федерации, местным  бюджетам </a:t>
            </a:r>
            <a:r>
              <a:rPr lang="ru" sz="1400" b="1" dirty="0">
                <a:latin typeface="Times New Roman" pitchFamily="18" charset="0"/>
                <a:cs typeface="Times New Roman" pitchFamily="18" charset="0"/>
              </a:rPr>
              <a:t>могут быть предоставлены иные межбюджетные трансферты из бюджета субъекта Российской </a:t>
            </a: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Федерации. Кроме того, 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случаях и порядке, предусмотренных муниципальными правовыми актами представительного органа муниципального района, бюджетам сельских поселений могут быть предоставлены иные межбюджетные трансферты из бюджета муниципального района.</a:t>
            </a:r>
          </a:p>
          <a:p>
            <a:pPr indent="0">
              <a:lnSpc>
                <a:spcPts val="1440"/>
              </a:lnSpc>
            </a:pPr>
            <a:endParaRPr lang="ru" sz="1400" b="1" dirty="0">
              <a:latin typeface="Times New Roman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90772" y="166608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81154" y="296294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39014" y="511963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042" y="501178"/>
            <a:ext cx="2851186" cy="280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sz="2800" b="1" spc="-50" dirty="0">
                <a:latin typeface="Times New Roman"/>
              </a:rPr>
              <a:t>СОДЕРЖАНИЕ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156572"/>
              </p:ext>
            </p:extLst>
          </p:nvPr>
        </p:nvGraphicFramePr>
        <p:xfrm>
          <a:off x="278673" y="1120286"/>
          <a:ext cx="6958150" cy="3872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1319"/>
                <a:gridCol w="526831"/>
              </a:tblGrid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Вводная часть.....................................................................................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8210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направления налоговой политики муниципального образовния Брызгаловское Камешковского района на 2021 -2023 годы................................................................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цели и задачи бюджетной политики на 2021-2023 годы.....................................................................................................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9051">
                <a:tc>
                  <a:txBody>
                    <a:bodyPr/>
                    <a:lstStyle/>
                    <a:p>
                      <a:pPr indent="0" algn="just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характеристики местного бюджета 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для контактов..............................................................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36526" cy="1088571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динамика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08437"/>
              </p:ext>
            </p:extLst>
          </p:nvPr>
        </p:nvGraphicFramePr>
        <p:xfrm>
          <a:off x="0" y="1219200"/>
          <a:ext cx="8161867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lh3.googleusercontent.com/proxy/neDsj76AiFZ5PBYGNWrnf4gczCMFuS-oSIDSs3MDCw1z0lZjtV9Rb-O0cKXuilQgDFayMWLoJVkHX6U2DjVVjgH3zxLACNJSLXt09rJizbZIRR46xUhfu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348" y="3105724"/>
            <a:ext cx="3244581" cy="306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 smtClean="0">
                <a:latin typeface="Times New Roman"/>
              </a:rPr>
              <a:t>Расходы</a:t>
            </a:r>
            <a:endParaRPr lang="ru" sz="6000" b="1" dirty="0">
              <a:latin typeface="Times New Roman"/>
            </a:endParaRPr>
          </a:p>
        </p:txBody>
      </p:sp>
      <p:pic>
        <p:nvPicPr>
          <p:cNvPr id="2050" name="Picture 2" descr="https://inok.ru/upload/iblock/c75/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67" y="1581379"/>
            <a:ext cx="3591669" cy="23897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276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14164"/>
            <a:ext cx="876322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2021-2023 годы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4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3682" y="770308"/>
            <a:ext cx="8384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проекту бюджета муниципального образования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Брызгаловское 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 планируются в сумме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26 453,2 тыс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2022 году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21 299,1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23 172,3 тыс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 документом для формирования расходов на очередной финансовый год является реестр расходных обязательств текущего года по вопросам местного значения и переданных полномочий. За основу планирования действующих расходных обязательств на 2021 год и на плановый период 2022-2023 годы был взят реестр расходных обязательств муниципального образования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Брызгаловское 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01 ноября 2020 года. Учтены расходы по  вновь принимаемым расходным обязательствам. 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Расходы бюджета города в разрезе функциональной структуры расходов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расходов  бюджета города по разделам  бюджетной классификации  характеризуется следующими данными (без учета условно утвержденных расходов):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522694"/>
              </p:ext>
            </p:extLst>
          </p:nvPr>
        </p:nvGraphicFramePr>
        <p:xfrm>
          <a:off x="1354347" y="2708693"/>
          <a:ext cx="6754482" cy="3247203"/>
        </p:xfrm>
        <a:graphic>
          <a:graphicData uri="http://schemas.openxmlformats.org/drawingml/2006/table">
            <a:tbl>
              <a:tblPr/>
              <a:tblGrid>
                <a:gridCol w="3015160"/>
                <a:gridCol w="1292355"/>
                <a:gridCol w="1154612"/>
                <a:gridCol w="1292355"/>
              </a:tblGrid>
              <a:tr h="637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26 453,2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21 299,1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23 172,3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3 179,0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3 077,1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3 077,1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оборона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236,4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247,5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290,0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290,0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290,0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7 395,9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8449,4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9198,6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15 088,9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8577,4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9185,1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134,9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134,4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134,4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95223" y="5952226"/>
            <a:ext cx="8108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Сумма условно утвержденных расходов на первый плановый период (2022 год) составила 420,7 тыс. руб.,  на второй плановый период (2023 год) – 929,6 тыс. 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99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"/>
            <a:ext cx="6975565" cy="120178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2019-2023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492496"/>
              </p:ext>
            </p:extLst>
          </p:nvPr>
        </p:nvGraphicFramePr>
        <p:xfrm>
          <a:off x="1" y="1010194"/>
          <a:ext cx="8161867" cy="5847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9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001692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на 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952470"/>
              </p:ext>
            </p:extLst>
          </p:nvPr>
        </p:nvGraphicFramePr>
        <p:xfrm>
          <a:off x="0" y="999460"/>
          <a:ext cx="8281851" cy="585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8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01690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455960"/>
              </p:ext>
            </p:extLst>
          </p:nvPr>
        </p:nvGraphicFramePr>
        <p:xfrm>
          <a:off x="2" y="1584959"/>
          <a:ext cx="7759335" cy="527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6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019109" cy="110578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общегосударственные вопросы в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639344"/>
              </p:ext>
            </p:extLst>
          </p:nvPr>
        </p:nvGraphicFramePr>
        <p:xfrm>
          <a:off x="0" y="1201783"/>
          <a:ext cx="8377646" cy="5656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0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61910"/>
            <a:ext cx="8763226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 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по разделу «Общегосударственные вопросы» предусмотрены бюджетные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3570,4 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3566,3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3566,3 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по разделу «Общегосударственные вопросы» характеризуются следующими данными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676226"/>
              </p:ext>
            </p:extLst>
          </p:nvPr>
        </p:nvGraphicFramePr>
        <p:xfrm>
          <a:off x="439948" y="2242869"/>
          <a:ext cx="7998494" cy="21992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002947"/>
                <a:gridCol w="790957"/>
                <a:gridCol w="1106391"/>
                <a:gridCol w="1044581"/>
                <a:gridCol w="1014027"/>
                <a:gridCol w="1039591"/>
              </a:tblGrid>
              <a:tr h="1078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 по решению СНД)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48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3487,5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3179,0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3077,1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3077,1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17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</a:tr>
              <a:tr h="235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204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84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486,9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412,9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314,9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314,9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191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9108" cy="110578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безопасность и правоохранительную деятельность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2019-2023 годах, млн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385149"/>
              </p:ext>
            </p:extLst>
          </p:nvPr>
        </p:nvGraphicFramePr>
        <p:xfrm>
          <a:off x="-1" y="1567542"/>
          <a:ext cx="8281851" cy="529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4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05455"/>
            <a:ext cx="876322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«Национальная безопасность и правоохранительная деятельность» предусмотрены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2021-2023 годы ежегодно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по разделу «Национальная безопасность и правоохранительная деятельность» характеризуются следующими данными:</a:t>
            </a:r>
          </a:p>
          <a:p>
            <a:pPr algn="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200019"/>
              </p:ext>
            </p:extLst>
          </p:nvPr>
        </p:nvGraphicFramePr>
        <p:xfrm>
          <a:off x="322218" y="1907177"/>
          <a:ext cx="8456023" cy="38578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96045"/>
                <a:gridCol w="809897"/>
                <a:gridCol w="1069712"/>
                <a:gridCol w="1198473"/>
                <a:gridCol w="1198473"/>
                <a:gridCol w="983423"/>
              </a:tblGrid>
              <a:tr h="1663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(план по решению СНД)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668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2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901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пожарная безопасность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290,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4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2.wp.com/kwingroup.com/wp-content/uploads/2017/06/pokazateli.png?fit=440%2C318&amp;ssl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84127"/>
            <a:ext cx="5486399" cy="396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" y="1124707"/>
            <a:ext cx="6056811" cy="2585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336" indent="0" algn="just"/>
            <a:r>
              <a:rPr lang="ru" sz="2000" b="1" dirty="0">
                <a:latin typeface="Times New Roman"/>
              </a:rPr>
              <a:t>Бюджет для граждан - что это такое</a:t>
            </a:r>
            <a:r>
              <a:rPr lang="ru" sz="2000" b="1" dirty="0" smtClean="0">
                <a:latin typeface="Times New Roman"/>
              </a:rPr>
              <a:t>?</a:t>
            </a:r>
          </a:p>
          <a:p>
            <a:pPr marL="21336" indent="0" algn="just"/>
            <a:endParaRPr lang="ru" sz="2000" b="1" dirty="0">
              <a:latin typeface="Times New Roman"/>
            </a:endParaRPr>
          </a:p>
          <a:p>
            <a:pPr marR="256032" indent="0" algn="just">
              <a:lnSpc>
                <a:spcPts val="1920"/>
              </a:lnSpc>
            </a:pPr>
            <a:r>
              <a:rPr lang="ru" sz="2000" b="1" dirty="0">
                <a:latin typeface="Times New Roman"/>
              </a:rPr>
              <a:t>«Бюджет для граждан» </a:t>
            </a:r>
            <a:r>
              <a:rPr lang="ru" sz="2000" dirty="0">
                <a:latin typeface="Times New Roman"/>
              </a:rPr>
              <a:t>- аналитический документ, разрабатываемый в целях предоставления гражданам актуальной информации о проекте бюджета </a:t>
            </a:r>
            <a:r>
              <a:rPr lang="ru" sz="2000" dirty="0" smtClean="0">
                <a:latin typeface="Times New Roman"/>
              </a:rPr>
              <a:t>муниципального образования Брызгаловское Камешковского района, </a:t>
            </a:r>
            <a:r>
              <a:rPr lang="ru" sz="2000" dirty="0">
                <a:latin typeface="Times New Roman"/>
              </a:rPr>
              <a:t>в формате доступном для широкого круга </a:t>
            </a:r>
            <a:r>
              <a:rPr lang="ru" sz="2000" dirty="0" smtClean="0">
                <a:latin typeface="Times New Roman"/>
              </a:rPr>
              <a:t>пользователей. В представленной информации </a:t>
            </a:r>
            <a:r>
              <a:rPr lang="ru" sz="2000" dirty="0">
                <a:latin typeface="Times New Roman"/>
              </a:rPr>
              <a:t>отражено положение бюджета на предстоящий </a:t>
            </a:r>
            <a:r>
              <a:rPr lang="ru" sz="2000" dirty="0" smtClean="0">
                <a:latin typeface="Times New Roman"/>
              </a:rPr>
              <a:t>2021 </a:t>
            </a:r>
            <a:r>
              <a:rPr lang="ru" sz="2000" dirty="0">
                <a:latin typeface="Times New Roman"/>
              </a:rPr>
              <a:t>год и плановый период </a:t>
            </a:r>
            <a:r>
              <a:rPr lang="ru" sz="2000" dirty="0" smtClean="0">
                <a:latin typeface="Times New Roman"/>
              </a:rPr>
              <a:t>2022 и 2023 годов. </a:t>
            </a:r>
          </a:p>
          <a:p>
            <a:pPr marR="256032" indent="0" algn="just">
              <a:lnSpc>
                <a:spcPts val="1920"/>
              </a:lnSpc>
            </a:pPr>
            <a:endParaRPr lang="ru" sz="2000" dirty="0" smtClean="0"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401" y="209006"/>
            <a:ext cx="51859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1" y="3697948"/>
            <a:ext cx="3130730" cy="27529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256032" indent="0" algn="just">
              <a:lnSpc>
                <a:spcPts val="1920"/>
              </a:lnSpc>
            </a:pPr>
            <a:endParaRPr lang="ru" sz="2000" dirty="0" smtClean="0">
              <a:latin typeface="Times New Roman"/>
            </a:endParaRPr>
          </a:p>
          <a:p>
            <a:pPr marL="3048" indent="0" algn="just">
              <a:lnSpc>
                <a:spcPts val="1920"/>
              </a:lnSpc>
            </a:pPr>
            <a:r>
              <a:rPr lang="ru" sz="2000" b="1" dirty="0" smtClean="0">
                <a:latin typeface="Times New Roman"/>
              </a:rPr>
              <a:t>«Бюджет для граждан»</a:t>
            </a:r>
            <a:r>
              <a:rPr lang="ru" sz="2000" dirty="0" smtClean="0">
                <a:latin typeface="Times New Roman"/>
              </a:rPr>
              <a:t> </a:t>
            </a:r>
          </a:p>
          <a:p>
            <a:pPr marL="3048" indent="0" algn="just">
              <a:lnSpc>
                <a:spcPts val="1920"/>
              </a:lnSpc>
            </a:pPr>
            <a:r>
              <a:rPr lang="ru" sz="2000" dirty="0" smtClean="0">
                <a:latin typeface="Times New Roman"/>
              </a:rPr>
              <a:t>создан для обеспечения прозрачности и открытости бюджетного процесса в нашем муниципальном образовании, нацелен на получение обратной связи от граждан по интересующим вопросам.</a:t>
            </a:r>
            <a:endParaRPr lang="ru" sz="20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Расходы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бюджетной классификации «Национальная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оборона»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следующими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557159"/>
              </p:ext>
            </p:extLst>
          </p:nvPr>
        </p:nvGraphicFramePr>
        <p:xfrm>
          <a:off x="374467" y="1376980"/>
          <a:ext cx="8255726" cy="24538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20992"/>
                <a:gridCol w="764731"/>
                <a:gridCol w="1069704"/>
                <a:gridCol w="1170085"/>
                <a:gridCol w="1170085"/>
                <a:gridCol w="960129"/>
              </a:tblGrid>
              <a:tr h="154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(план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решению СНД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236,4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236,4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238,7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744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0399" cy="110578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2019-2023 годах, млн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503121"/>
              </p:ext>
            </p:extLst>
          </p:nvPr>
        </p:nvGraphicFramePr>
        <p:xfrm>
          <a:off x="138122" y="1201783"/>
          <a:ext cx="8309192" cy="565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2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275" y="947223"/>
            <a:ext cx="8790747" cy="64390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«Жилищно-коммунальное хозяйство» характеризуются следующими данными: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459521"/>
              </p:ext>
            </p:extLst>
          </p:nvPr>
        </p:nvGraphicFramePr>
        <p:xfrm>
          <a:off x="400594" y="1357693"/>
          <a:ext cx="8412481" cy="35965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80252"/>
                <a:gridCol w="779251"/>
                <a:gridCol w="1090015"/>
                <a:gridCol w="1192302"/>
                <a:gridCol w="1192302"/>
                <a:gridCol w="978359"/>
              </a:tblGrid>
              <a:tr h="933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(план по решению СНД)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8180,3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7395,9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8449,4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9198,6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372,2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3362,4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2457,1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4118,4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4811,4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809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коммунального хозяйства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4577,1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4566,6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3958,8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4015,0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4672" y="4607718"/>
            <a:ext cx="8859327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жилищно-коммунального хозяйства  планируются  в 2021 году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7395,9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(27,96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бюджета), в 2022 году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8449,4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39,7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бюджета), в 2023 году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9198,6тыс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(39,7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бюджета):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Жилищное хозяйство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взносы на капитальный ремонт общего имущества в некоммерческий Фонд капитального ремонта многоквартирных домов в отношении муниципальных квартир составят в 2021-2023 году составят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172,2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ремонт муниципального жилого фонда ежегодно запланировано на 2021-2023 годы по 200,0 тыс.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61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59" y="395877"/>
            <a:ext cx="86848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70936" y="741871"/>
            <a:ext cx="85277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04496" y="854086"/>
            <a:ext cx="7714593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мероприятия по благоустройству территории муниципального образования предусмотрены средства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объемах: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               2021 год	         2022 год			2023 год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уличное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освещение                           1149,4 тыс. руб.	        1149,4 тыс. руб.	                     1149,4 тыс. руб.                                            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в чистоте 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 общего пользования                       577,7 тыс. руб.                     200,0 тыс. руб.                                          200,0 тыс. руб.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кладбищ                          181,0 тыс. руб.                    30,0 тыс. руб.                                            130,0  тыс. руб.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озеленение населенных пунктов      25,0 тыс. руб.                     25,0 тыс. руб.                                            75,0 тыс. руб.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работы по благоустройству        160,0 тыс. руб.                    50,0 тыс. руб.                                            250,0 тыс. руб.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 в 2021-2023 годах предусмотрено выполнение двух муниципальных программ: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«Борьба с борщевиком Сосновского на территории муниципального образования Брызгаловское» ежегодно планируются средства в размере 364,0 тыс. рублей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«Комплексное развитие сельских территорий муниципальное образование Брызгаловское» на 2022 год запланированы средства в размере 2 300 тыс. рублей, на 2023 год – 2443,0 тыс. рублей.</a:t>
            </a:r>
          </a:p>
          <a:p>
            <a:pPr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проводимые по благоустройству поселения позволят создать более благоприятные условия для жизни и здоровья населения, реализации иных мер по предупреждению и устранению вредного воздействия на человека факторов среды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обитания</a:t>
            </a: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вопросы в области жилищно-коммунального хозяйства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запланированы расходы на МУ «УЖКХ МО Брызгаловское»</a:t>
            </a:r>
          </a:p>
          <a:p>
            <a:pPr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21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53942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культуру, кинематографию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880502"/>
              </p:ext>
            </p:extLst>
          </p:nvPr>
        </p:nvGraphicFramePr>
        <p:xfrm>
          <a:off x="1" y="1160720"/>
          <a:ext cx="914400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1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по разделу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«Культура»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следующими данными: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109" y="1671146"/>
            <a:ext cx="6337203" cy="4370218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 бюджета муниципального образования Брызгаловское ежегодно выделяются средства на обеспечение работы трех Муниципальных учреждений культуры, расположенных в пос. Новки, пос. им. Карла Маркса и в пос. им. Кирова.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2021 году планируется выделить лимитов бюджетных обязательств на данные цели 9169,0 тыс. рублей, в 2022 году – 8576,9 тыс. рублей, в 2023 году – 9184,6 тыс. рублей.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Кроме того, в 2021 году будут проводится мероприятия по укреплению материально-технической базы Муниципального учреждения культуры Дом культуры пос. Новки. На данные цели выделяются средства субсидии из областного бюджета в размере 5623,9 тыс. рублей при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софинансировании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из местного бюджета (5%) – 296,0 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112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9108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политику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872605"/>
              </p:ext>
            </p:extLst>
          </p:nvPr>
        </p:nvGraphicFramePr>
        <p:xfrm>
          <a:off x="1" y="1160720"/>
          <a:ext cx="889145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9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6638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Камешковского района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политика»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следующими данными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92943"/>
              </p:ext>
            </p:extLst>
          </p:nvPr>
        </p:nvGraphicFramePr>
        <p:xfrm>
          <a:off x="347414" y="1046490"/>
          <a:ext cx="8451531" cy="2321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2916"/>
                <a:gridCol w="993099"/>
                <a:gridCol w="1604597"/>
                <a:gridCol w="1310700"/>
                <a:gridCol w="1367716"/>
                <a:gridCol w="992503"/>
              </a:tblGrid>
              <a:tr h="667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(план по решению СНД)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1043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 – всего, 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 обеспечение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0146" y="3971974"/>
            <a:ext cx="862094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подразделу «Пенсионное обеспечение»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планируются бюджетные ассигнования на ежемесячные доплаты к пенсиям муниципальным служащим в 2021-2023 годах в сумме 95,2 тыс. рублей ежегодно.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 подразделу «Социальное обеспечение населения»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запланированы расходы: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Средства  планируется направить на выплату материальной помощи лицам, оказавшимся в трудной жизненной ситуации в сумме </a:t>
            </a:r>
            <a:r>
              <a:rPr lang="ru-RU" sz="1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25,0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,0 тыс. рублей ежегодно и расходы на предоставление мер социальной поддержки по оплате за содержание и ремонт жилья, коммунальных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услуг неработающим категориям граждан в области культуры за счет средств субвенций из областного бюджета ежегодно в размере 14,7 тыс. рублей.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96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27816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физическую культуру и спорт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2019-2023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154545"/>
              </p:ext>
            </p:extLst>
          </p:nvPr>
        </p:nvGraphicFramePr>
        <p:xfrm>
          <a:off x="1" y="1160720"/>
          <a:ext cx="8716166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0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обслуживание муниципального долга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годах, тыс. рублей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8"/>
          <p:cNvSpPr/>
          <p:nvPr/>
        </p:nvSpPr>
        <p:spPr>
          <a:xfrm>
            <a:off x="505094" y="488465"/>
            <a:ext cx="6792686" cy="378480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3007" y="293042"/>
            <a:ext cx="5037908" cy="39188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Цели бюджета для граждан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9768" y="4485361"/>
            <a:ext cx="6023283" cy="205912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dirty="0">
                <a:latin typeface="Times New Roman"/>
              </a:rPr>
              <a:t>Граждане - и как налогоплательщики, и как потребители общественных благ -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768" y="6464808"/>
            <a:ext cx="8354568" cy="146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29468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информации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местном бюджете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593845" y="1619792"/>
            <a:ext cx="2095718" cy="1522149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власти и гражданина, общественный контроль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958222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финансовой грамотности населения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0399" cy="11057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Брызгаловское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муниципального долга 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2019-2023 годах, тыс.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199970"/>
              </p:ext>
            </p:extLst>
          </p:nvPr>
        </p:nvGraphicFramePr>
        <p:xfrm>
          <a:off x="426720" y="232428"/>
          <a:ext cx="7907383" cy="570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9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государственного и муниципального долга</a:t>
            </a:r>
          </a:p>
          <a:p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   Расходные обязательства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Брызгаловское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 обслуживанию муниципального долга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определяются на основании условий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кредитного договора,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заключенных с департаментом финансов, бюджетной и налоговой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политики.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Бюджетные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ассигнования на обслуживание муниципального долга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Брызгаловское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составят в 2021 году –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3,1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тыс. рублей, в 2022 году –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1,4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рублей.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270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" y="353568"/>
            <a:ext cx="1429512" cy="14234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53640" y="1289304"/>
            <a:ext cx="4239768" cy="30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112"/>
              </a:lnSpc>
            </a:pPr>
            <a:r>
              <a:rPr lang="ru" sz="2200" b="1" dirty="0" smtClean="0">
                <a:latin typeface="Times New Roman"/>
              </a:rPr>
              <a:t>Информация </a:t>
            </a:r>
            <a:r>
              <a:rPr lang="ru" sz="2200" b="1" dirty="0">
                <a:latin typeface="Times New Roman"/>
              </a:rPr>
              <a:t>для контактов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5116" y="2013422"/>
            <a:ext cx="7325215" cy="566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•   </a:t>
            </a:r>
            <a:r>
              <a:rPr lang="ru" sz="1900" b="1" dirty="0" smtClean="0">
                <a:latin typeface="Times New Roman"/>
              </a:rPr>
              <a:t>Администрация муниципального образования Брызгаловское </a:t>
            </a:r>
          </a:p>
          <a:p>
            <a:pPr indent="0" algn="ctr"/>
            <a:r>
              <a:rPr lang="ru" sz="1900" b="1" dirty="0" smtClean="0">
                <a:latin typeface="Times New Roman"/>
              </a:rPr>
              <a:t>Камешковского района </a:t>
            </a:r>
            <a:r>
              <a:rPr lang="ru" sz="1900" b="1" dirty="0">
                <a:latin typeface="Times New Roman"/>
              </a:rPr>
              <a:t>Владимирской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5116" y="2816788"/>
            <a:ext cx="7446264" cy="23129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0312" indent="0" algn="ctr">
              <a:lnSpc>
                <a:spcPts val="1920"/>
              </a:lnSpc>
            </a:pPr>
            <a:r>
              <a:rPr lang="ru" sz="1900" b="1" dirty="0">
                <a:latin typeface="Times New Roman"/>
              </a:rPr>
              <a:t>•	Адрес: </a:t>
            </a:r>
            <a:r>
              <a:rPr lang="ru" sz="1900" b="1" dirty="0" smtClean="0">
                <a:latin typeface="Times New Roman"/>
              </a:rPr>
              <a:t>601337, </a:t>
            </a:r>
            <a:r>
              <a:rPr lang="ru" sz="1900" b="1" dirty="0">
                <a:latin typeface="Times New Roman"/>
              </a:rPr>
              <a:t>Владимирская обл., </a:t>
            </a:r>
            <a:r>
              <a:rPr lang="ru" sz="1900" b="1" dirty="0" smtClean="0">
                <a:latin typeface="Times New Roman"/>
              </a:rPr>
              <a:t>Камешковский </a:t>
            </a:r>
            <a:r>
              <a:rPr lang="ru" sz="1900" b="1" dirty="0">
                <a:latin typeface="Times New Roman"/>
              </a:rPr>
              <a:t>р-н,</a:t>
            </a:r>
          </a:p>
          <a:p>
            <a:pPr marL="1018032" marR="993648" indent="0" algn="ctr">
              <a:lnSpc>
                <a:spcPts val="1920"/>
              </a:lnSpc>
            </a:pPr>
            <a:r>
              <a:rPr lang="ru-RU" sz="1900" b="1" dirty="0" smtClean="0">
                <a:latin typeface="Times New Roman"/>
              </a:rPr>
              <a:t>п</a:t>
            </a:r>
            <a:r>
              <a:rPr lang="ru" sz="1900" b="1" dirty="0" smtClean="0">
                <a:latin typeface="Times New Roman"/>
              </a:rPr>
              <a:t>ос. им. Карла Маркса ул. Шоссейная 18</a:t>
            </a:r>
          </a:p>
          <a:p>
            <a:pPr marL="1018032" marR="993648" indent="0" algn="ctr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Тел</a:t>
            </a:r>
            <a:r>
              <a:rPr lang="ru" sz="1900" b="1" dirty="0">
                <a:latin typeface="Times New Roman"/>
              </a:rPr>
              <a:t>.: </a:t>
            </a:r>
            <a:r>
              <a:rPr lang="ru" sz="1900" b="1" dirty="0" smtClean="0">
                <a:latin typeface="Times New Roman"/>
              </a:rPr>
              <a:t>8(49248) 5-71-40, </a:t>
            </a:r>
            <a:r>
              <a:rPr lang="ru" sz="1900" b="1" dirty="0">
                <a:latin typeface="Times New Roman"/>
              </a:rPr>
              <a:t>факс </a:t>
            </a:r>
            <a:r>
              <a:rPr lang="ru" sz="1900" b="1" dirty="0" smtClean="0">
                <a:latin typeface="Times New Roman"/>
              </a:rPr>
              <a:t>8(49248) 5-72-73</a:t>
            </a:r>
          </a:p>
          <a:p>
            <a:pPr marL="1018032" marR="993648" indent="0" algn="ctr">
              <a:lnSpc>
                <a:spcPts val="1920"/>
              </a:lnSpc>
            </a:pPr>
            <a:endParaRPr lang="ru" sz="1900" b="1" dirty="0">
              <a:latin typeface="Times New Roman"/>
            </a:endParaRPr>
          </a:p>
          <a:p>
            <a:pPr marL="210312" indent="0" algn="ctr"/>
            <a:r>
              <a:rPr lang="en-US" sz="1900" b="1" dirty="0" smtClean="0">
                <a:latin typeface="Times New Roman"/>
              </a:rPr>
              <a:t>www</a:t>
            </a:r>
            <a:r>
              <a:rPr lang="en-US" sz="1900" b="1" dirty="0">
                <a:latin typeface="Times New Roman"/>
              </a:rPr>
              <a:t>: </a:t>
            </a:r>
            <a:r>
              <a:rPr lang="en-US" sz="1900" b="1" u="sng" dirty="0">
                <a:latin typeface="Times New Roman"/>
                <a:hlinkClick r:id="rId3"/>
              </a:rPr>
              <a:t>http</a:t>
            </a:r>
            <a:r>
              <a:rPr lang="en-US" sz="1900" b="1" u="sng" dirty="0" smtClean="0">
                <a:latin typeface="Times New Roman"/>
                <a:hlinkClick r:id="rId3"/>
              </a:rPr>
              <a:t>://bryzgalovskoe.ru</a:t>
            </a:r>
            <a:r>
              <a:rPr lang="en-US" sz="1900" b="1" u="sng" dirty="0">
                <a:latin typeface="Times New Roman"/>
                <a:hlinkClick r:id="rId3"/>
              </a:rPr>
              <a:t>//</a:t>
            </a:r>
            <a:endParaRPr lang="en-US" sz="1900" b="1" u="sng" dirty="0" smtClean="0">
              <a:latin typeface="Times New Roman"/>
              <a:hlinkClick r:id="rId3"/>
            </a:endParaRPr>
          </a:p>
          <a:p>
            <a:pPr marL="210312" indent="0" algn="ctr"/>
            <a:r>
              <a:rPr lang="en-US" sz="1900" b="1" dirty="0" smtClean="0">
                <a:latin typeface="Times New Roman"/>
              </a:rPr>
              <a:t>e-mail: </a:t>
            </a:r>
            <a:r>
              <a:rPr lang="en-US" sz="1900" b="1" i="1" u="sng" dirty="0" smtClean="0">
                <a:solidFill>
                  <a:schemeClr val="accent1"/>
                </a:solidFill>
                <a:latin typeface="Times New Roman"/>
              </a:rPr>
              <a:t>admbrizgalovo</a:t>
            </a:r>
            <a:r>
              <a:rPr lang="en-US" sz="1900" b="1" i="1" u="sng" dirty="0" smtClean="0">
                <a:solidFill>
                  <a:schemeClr val="accent1"/>
                </a:solidFill>
                <a:latin typeface="Times New Roman"/>
                <a:hlinkClick r:id="rId4"/>
              </a:rPr>
              <a:t>@yandex.ru</a:t>
            </a:r>
            <a:endParaRPr lang="ru-RU" sz="1900" b="1" i="1" u="sng" dirty="0" smtClean="0">
              <a:solidFill>
                <a:schemeClr val="accent1"/>
              </a:solidFill>
              <a:latin typeface="Times New Roman"/>
              <a:hlinkClick r:id="rId4"/>
            </a:endParaRPr>
          </a:p>
          <a:p>
            <a:pPr marL="210312" indent="0" algn="ctr"/>
            <a:endParaRPr lang="en-US" sz="1900" b="1" u="sng" dirty="0" smtClean="0">
              <a:latin typeface="Times New Roman"/>
              <a:hlinkClick r:id="rId4"/>
            </a:endParaRPr>
          </a:p>
          <a:p>
            <a:pPr marL="6096" indent="0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•    </a:t>
            </a:r>
            <a:r>
              <a:rPr lang="ru" sz="1900" b="1" dirty="0">
                <a:latin typeface="Times New Roman"/>
              </a:rPr>
              <a:t>Время приема в </a:t>
            </a:r>
            <a:r>
              <a:rPr lang="ru-RU" sz="1900" b="1" dirty="0" smtClean="0">
                <a:latin typeface="Times New Roman"/>
              </a:rPr>
              <a:t>Администрации муниципального образования</a:t>
            </a:r>
            <a:r>
              <a:rPr lang="en-US" sz="1900" b="1" dirty="0" smtClean="0">
                <a:latin typeface="Times New Roman"/>
              </a:rPr>
              <a:t> </a:t>
            </a:r>
            <a:r>
              <a:rPr lang="ru-RU" sz="1900" b="1" dirty="0" smtClean="0">
                <a:latin typeface="Times New Roman"/>
              </a:rPr>
              <a:t>Брызгаловское Камешковского</a:t>
            </a:r>
            <a:r>
              <a:rPr lang="ru" sz="1900" b="1" dirty="0" smtClean="0">
                <a:latin typeface="Times New Roman"/>
              </a:rPr>
              <a:t> </a:t>
            </a:r>
            <a:r>
              <a:rPr lang="ru" sz="1900" b="1" dirty="0">
                <a:latin typeface="Times New Roman"/>
              </a:rPr>
              <a:t>района Владимирской области:</a:t>
            </a:r>
          </a:p>
          <a:p>
            <a:pPr marR="307848" indent="0" algn="ctr"/>
            <a:r>
              <a:rPr lang="ru" sz="1900" b="1" dirty="0" smtClean="0">
                <a:latin typeface="Times New Roman"/>
              </a:rPr>
              <a:t>с </a:t>
            </a:r>
            <a:r>
              <a:rPr lang="ru" sz="1900" b="1" dirty="0">
                <a:latin typeface="Times New Roman"/>
              </a:rPr>
              <a:t>8.00 до </a:t>
            </a:r>
            <a:r>
              <a:rPr lang="ru" sz="1900" b="1" dirty="0" smtClean="0">
                <a:latin typeface="Times New Roman"/>
              </a:rPr>
              <a:t>16.00 </a:t>
            </a:r>
            <a:r>
              <a:rPr lang="ru" sz="1900" b="1" dirty="0">
                <a:latin typeface="Times New Roman"/>
              </a:rPr>
              <a:t>перерыв на обед с 12.00 до 13.00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31213" y="109632"/>
            <a:ext cx="5799473" cy="262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Что такое бюджетный процесс?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71780" y="1913550"/>
            <a:ext cx="3442498" cy="62092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136"/>
              </a:lnSpc>
            </a:pPr>
            <a:r>
              <a:rPr lang="ru" sz="1700" spc="-150" dirty="0">
                <a:latin typeface="Times New Roman"/>
              </a:rPr>
              <a:t>V.</a:t>
            </a:r>
            <a:r>
              <a:rPr lang="ru" sz="1700" dirty="0">
                <a:latin typeface="Times New Roman"/>
              </a:rPr>
              <a:t> Рассмотрение и утверждение отчета об исполнении бюджета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71780" y="2843854"/>
            <a:ext cx="3442498" cy="5972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spc="-150" dirty="0">
                <a:latin typeface="Times New Roman"/>
              </a:rPr>
              <a:t>IV.</a:t>
            </a:r>
            <a:r>
              <a:rPr lang="ru" sz="1700" dirty="0">
                <a:latin typeface="Times New Roman"/>
              </a:rPr>
              <a:t> Исполнение бюджета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71780" y="3756184"/>
            <a:ext cx="3520875" cy="609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III. Утверждение проекта бюджета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71780" y="4678245"/>
            <a:ext cx="3520875" cy="639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II. Рассмотрение проекта бюджета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371780" y="5636617"/>
            <a:ext cx="3520875" cy="6302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I. Разработка проекта бюджета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528304" y="6498336"/>
            <a:ext cx="60960" cy="975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22" name="TextBox 21"/>
          <p:cNvSpPr txBox="1"/>
          <p:nvPr/>
        </p:nvSpPr>
        <p:spPr>
          <a:xfrm>
            <a:off x="185492" y="654350"/>
            <a:ext cx="70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представляет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деятельность по составлению проекта бюджета, его рассмотрению, утверждению, исполнению, составлению отчета об исполнении и его утверждению.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3132" y="1779389"/>
            <a:ext cx="923109" cy="466726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1605424" y="204548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605424" y="2963953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1589857" y="3882240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1589857" y="481971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1586702" y="577320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481234" y="2596447"/>
            <a:ext cx="553998" cy="29422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период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00182" y="2379889"/>
            <a:ext cx="529376" cy="1502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год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авая фигурная скобка 31"/>
          <p:cNvSpPr/>
          <p:nvPr/>
        </p:nvSpPr>
        <p:spPr>
          <a:xfrm>
            <a:off x="6309275" y="1779389"/>
            <a:ext cx="1050039" cy="455174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5804740" y="2780508"/>
            <a:ext cx="336110" cy="72904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6456" y="585851"/>
            <a:ext cx="3740736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" sz="2700" b="1" dirty="0">
                <a:solidFill>
                  <a:schemeClr val="tx1"/>
                </a:solidFill>
                <a:latin typeface="Times New Roman"/>
              </a:rPr>
              <a:t>Возможности влияния гражданина на состав бюджета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13064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78373" y="343415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Публичные слушания</a:t>
            </a:r>
          </a:p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по проекту бюджета</a:t>
            </a:r>
            <a:endParaRPr lang="ru" b="1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7133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b="1" dirty="0" smtClean="0">
                <a:latin typeface="Times New Roman"/>
              </a:rPr>
              <a:t>Публичные</a:t>
            </a:r>
          </a:p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слушания по отчету об исполнении бюджета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86554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72"/>
              </a:lnSpc>
            </a:pPr>
            <a:r>
              <a:rPr lang="ru" b="1" dirty="0" smtClean="0">
                <a:latin typeface="Times New Roman"/>
              </a:rPr>
              <a:t>Публичные обсуждения целевых программ</a:t>
            </a:r>
            <a:endParaRPr lang="ru" b="1" dirty="0">
              <a:latin typeface="Times New Roman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7287236">
            <a:off x="1412257" y="2552763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3409221" y="2579038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517499">
            <a:off x="5269552" y="2547509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966" y="286297"/>
            <a:ext cx="7993117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Основы формирования проекта бюджета муниципального образования </a:t>
            </a:r>
          </a:p>
          <a:p>
            <a:pPr indent="0" algn="ctr">
              <a:lnSpc>
                <a:spcPts val="2904"/>
              </a:lnSpc>
            </a:pP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Брызгаловское Камешковского района</a:t>
            </a:r>
            <a:endParaRPr lang="ru-RU" sz="2700" b="1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92340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189183" y="2740477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Послание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Президента РФ Федеральному Собранию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от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15 января</a:t>
            </a:r>
            <a:endParaRPr lang="en-US" sz="1600" b="1" dirty="0" smtClean="0">
              <a:latin typeface="Times New Roman"/>
            </a:endParaRP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2020 года</a:t>
            </a: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2324089" y="2071846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33899" y="2703691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Концепция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повышения эффективности бюджетных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расходов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в 2019-2024 годах</a:t>
            </a:r>
          </a:p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83873" y="2703690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Прогноз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социально- экономического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развития муниципального образования Брызгаловское Камешковского района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 период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до 2024 года</a:t>
            </a:r>
          </a:p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18079" y="268792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-RU" sz="1600" b="1" dirty="0" smtClean="0">
                <a:latin typeface="Times New Roman"/>
              </a:rPr>
              <a:t>Основные направления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налоговой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политики,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бюджетной политики и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долговой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политики Владимирской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области на 2021 год и на </a:t>
            </a:r>
            <a:endParaRPr lang="en-US" sz="1600" b="1" dirty="0" smtClean="0">
              <a:latin typeface="Times New Roman"/>
            </a:endParaRPr>
          </a:p>
          <a:p>
            <a:pPr indent="0" algn="ctr"/>
            <a:r>
              <a:rPr lang="ru-RU" sz="1600" b="1" dirty="0" smtClean="0">
                <a:latin typeface="Times New Roman"/>
              </a:rPr>
              <a:t>плановый</a:t>
            </a:r>
            <a:r>
              <a:rPr lang="en-US" sz="1600" b="1" dirty="0" smtClean="0">
                <a:latin typeface="Times New Roman"/>
              </a:rPr>
              <a:t> 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период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2022 и 2023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годов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1768" y="2687926"/>
            <a:ext cx="2002231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350" b="1" dirty="0" smtClean="0">
                <a:latin typeface="Times New Roman"/>
              </a:rPr>
              <a:t>Основные</a:t>
            </a:r>
          </a:p>
          <a:p>
            <a:pPr indent="0" algn="ctr">
              <a:lnSpc>
                <a:spcPts val="2496"/>
              </a:lnSpc>
            </a:pPr>
            <a:r>
              <a:rPr lang="ru-RU" sz="1350" b="1" dirty="0" smtClean="0">
                <a:latin typeface="Times New Roman"/>
              </a:rPr>
              <a:t>направления</a:t>
            </a:r>
          </a:p>
          <a:p>
            <a:pPr indent="0" algn="ctr">
              <a:lnSpc>
                <a:spcPts val="2496"/>
              </a:lnSpc>
            </a:pPr>
            <a:r>
              <a:rPr lang="ru-RU" sz="1350" b="1" dirty="0" smtClean="0">
                <a:latin typeface="Times New Roman"/>
              </a:rPr>
              <a:t>бюджетной и налоговой</a:t>
            </a:r>
          </a:p>
          <a:p>
            <a:pPr indent="0" algn="ctr">
              <a:lnSpc>
                <a:spcPts val="2496"/>
              </a:lnSpc>
            </a:pPr>
            <a:r>
              <a:rPr lang="ru-RU" sz="1350" b="1" dirty="0" smtClean="0">
                <a:latin typeface="Times New Roman"/>
              </a:rPr>
              <a:t>политики муниципального образования Брызгаловское Камешковского района</a:t>
            </a:r>
          </a:p>
          <a:p>
            <a:pPr indent="0" algn="ctr">
              <a:lnSpc>
                <a:spcPts val="2496"/>
              </a:lnSpc>
            </a:pPr>
            <a:r>
              <a:rPr lang="ru-RU" sz="1350" b="1" dirty="0" smtClean="0">
                <a:latin typeface="Times New Roman"/>
              </a:rPr>
              <a:t>на 2021 год и на плановый</a:t>
            </a:r>
          </a:p>
          <a:p>
            <a:pPr indent="0" algn="ctr">
              <a:lnSpc>
                <a:spcPts val="2496"/>
              </a:lnSpc>
            </a:pPr>
            <a:r>
              <a:rPr lang="ru-RU" sz="1350" b="1" dirty="0" smtClean="0">
                <a:latin typeface="Times New Roman"/>
              </a:rPr>
              <a:t>период</a:t>
            </a:r>
          </a:p>
          <a:p>
            <a:pPr indent="0" algn="ctr">
              <a:lnSpc>
                <a:spcPts val="2496"/>
              </a:lnSpc>
            </a:pPr>
            <a:r>
              <a:rPr lang="ru-RU" sz="1350" b="1" dirty="0" smtClean="0">
                <a:latin typeface="Times New Roman"/>
              </a:rPr>
              <a:t>2022 и 2023</a:t>
            </a:r>
          </a:p>
          <a:p>
            <a:pPr indent="0" algn="ctr">
              <a:lnSpc>
                <a:spcPts val="2496"/>
              </a:lnSpc>
            </a:pPr>
            <a:r>
              <a:rPr lang="ru-RU" sz="1350" b="1" dirty="0" smtClean="0">
                <a:latin typeface="Times New Roman"/>
              </a:rPr>
              <a:t>годов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631925" y="2098123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5834545" y="2050827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142381" y="2077104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7595028" y="2061339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069" y="319176"/>
            <a:ext cx="8751504" cy="63145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70746" y="220716"/>
            <a:ext cx="8605240" cy="64480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3048" indent="0" algn="ctr"/>
            <a:r>
              <a:rPr lang="ru" b="1" dirty="0">
                <a:latin typeface="Times New Roman"/>
              </a:rPr>
              <a:t>Основные направления налоговой политики </a:t>
            </a:r>
            <a:r>
              <a:rPr lang="ru" b="1" dirty="0" smtClean="0">
                <a:latin typeface="Times New Roman"/>
              </a:rPr>
              <a:t>муниципального образования Брызгаловское Камешковского района  на 2021-2023 годы</a:t>
            </a:r>
            <a:endParaRPr lang="ru" b="1" dirty="0">
              <a:latin typeface="Times New Roman"/>
            </a:endParaRPr>
          </a:p>
          <a:p>
            <a:pPr marR="6096" indent="0" algn="ctr"/>
            <a:r>
              <a:rPr lang="ru" b="1" dirty="0">
                <a:latin typeface="Times New Roman"/>
              </a:rPr>
              <a:t>на </a:t>
            </a:r>
            <a:r>
              <a:rPr lang="ru" b="1" dirty="0" smtClean="0">
                <a:latin typeface="Times New Roman"/>
              </a:rPr>
              <a:t>2021 </a:t>
            </a:r>
            <a:r>
              <a:rPr lang="ru" b="1" dirty="0">
                <a:latin typeface="Times New Roman"/>
              </a:rPr>
              <a:t>-</a:t>
            </a:r>
            <a:r>
              <a:rPr lang="ru" b="1" dirty="0" smtClean="0">
                <a:latin typeface="Times New Roman"/>
              </a:rPr>
              <a:t>2023 годы</a:t>
            </a:r>
          </a:p>
          <a:p>
            <a:pPr marR="6096" indent="0" algn="ctr"/>
            <a:endParaRPr lang="ru" b="1" dirty="0" smtClean="0">
              <a:latin typeface="Times New Roman"/>
            </a:endParaRPr>
          </a:p>
          <a:p>
            <a:pPr marR="6096" indent="0" algn="ctr"/>
            <a:endParaRPr lang="ru" b="1" dirty="0" smtClean="0">
              <a:latin typeface="Times New Roman"/>
            </a:endParaRPr>
          </a:p>
          <a:p>
            <a:pPr marR="6096" indent="0" algn="ctr"/>
            <a:endParaRPr lang="ru" sz="12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10016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5538" name="AutoShape 2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0" name="AutoShape 4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2" name="AutoShape 6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931653"/>
            <a:ext cx="90717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6399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1" name="Рисунок 10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871" y="855768"/>
            <a:ext cx="8669215" cy="56485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39946" y="592902"/>
            <a:ext cx="8551617" cy="734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Основные направления налоговой политики муниципального образования Брызгаловское на 2021 год и на плановый период 2022 и 2023 годов разработаны в соответствии со </a:t>
            </a:r>
            <a:r>
              <a:rPr lang="ru-RU" sz="1100" u="sng" dirty="0">
                <a:latin typeface="Times New Roman" pitchFamily="18" charset="0"/>
                <a:cs typeface="Times New Roman" pitchFamily="18" charset="0"/>
                <a:hlinkClick r:id="rId4"/>
              </a:rPr>
              <a:t>статьей 172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Бюджетного кодекса Российской Федерации, Посланием Президента Российской Федерации Федеральному Собранию от 15 января 2020 года, Указом Президента Российской Федерации от 07.05.2018 № 204 «О национальных целях и стратегических задачах развития Российской Федерации на период до 2024 года», Положением о бюджетном процессе в муниципальном образовании муниципального образования Брызгаловское.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        Налоговая политика муниципального образования Брызгаловское определена с учетом основных направлений налоговой политики Владимирской области на 2021 год и на плановый период 2022 и 2023 годов, основополагающими целями при разработке которой являлись обеспечение стабильного развития экономики сельского поселения, повышение налогового потенциала.       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Формирование налоговой политики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Брызгаловское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 и среднесрочную перспективу до 2023 года будет осуществляться на основе показателей прогноза социально-экономического развития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Брызгаловское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2021-2023 годы..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налоговой политики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Брызгаловское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  в среднесрочной перспективе являются дальнейшее повышение эффективности налоговой системы без роста существующей налоговой нагрузки на экономику по основным видам налогов, а также совершенствование и оптимизация системы налогового администрирования, стимулирование развития малого и среднего предпринимательства через специальные налоговые режимы, сохранение эффективных налоговых льгот.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бюджетной системы муниципального образования в 2020 году имеются риски, обусловленные сложившейся экономической ситуацией в России в связи с распространением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-19 и принятием мер по устранению последствий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инфекции.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Ухудшение финансового положения организаций муниципального образования подтверждается результатами мониторинга экономической и социальной ситуации в муниципальном образовании. На снижение налоговых доходов окажут влияние принимаемые меры по изменению сроков уплаты платежей для субъектов малого и среднего предпринимательства.</a:t>
            </a: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Основными задачами в среднесрочной перспективе являются:</a:t>
            </a:r>
          </a:p>
          <a:p>
            <a:pPr lvl="0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повышение реалистичности прогнозирования и минимизация рисков несбалансированности при бюджетном планировании;</a:t>
            </a:r>
          </a:p>
          <a:p>
            <a:pPr lvl="0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укрепление доходной базы бюджета поселения за счет наращивания стабильных доходных источников и мобилизации в бюджет имеющихся резервов;</a:t>
            </a:r>
          </a:p>
          <a:p>
            <a:pPr lvl="0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формирование прозрачной системы регулирования неналоговых платежей;</a:t>
            </a:r>
          </a:p>
          <a:p>
            <a:pPr lvl="0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стимулирование инвестиционной деятельности;</a:t>
            </a:r>
          </a:p>
          <a:p>
            <a:pPr lvl="0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поддержка субъектов малого и среднего предпринимательства.</a:t>
            </a: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310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1135118"/>
            <a:ext cx="8639503" cy="48873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6096" indent="0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50808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471208" y="1212515"/>
            <a:ext cx="817784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2694" y="1085559"/>
            <a:ext cx="8445261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      направлениями,      по   которым  предполагается реализовать налоговую политику в 2021-2023 годах, являются: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совершенствование методов налогового администрирования, повышение уровня ответственности главных администраторов доходов за выполнение плановых показателей поступления доходов в бюджет муниципального образования;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пресечение схем минимизации налогов, совершенствование методов контроля легализации «теневой» заработной платы;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работы администраторов по неплатежам в местный бюджет;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  управления   муниципальной собственностью.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Координация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работы органов местного самоуправления по мобилизации доходов в бюджет муниципального образования будет осуществляться в рамках деятельности Координационного совета по мобилизации доходов в бюджет  муниципального образования Брызгаловское.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 планировании доходов муниципального образования будут учтены  изменения федерального и регионального законодательства.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местном уровне сохраняются налоговые льготы в виде полного освобождения от налогообложения:</a:t>
            </a: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- для Ветеранов и участников Великой Отечественной войны.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- для семей погибших защитников Отечества.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/>
              <a:t>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2208</TotalTime>
  <Words>2372</Words>
  <Application>Microsoft Office PowerPoint</Application>
  <PresentationFormat>Экран (4:3)</PresentationFormat>
  <Paragraphs>703</Paragraphs>
  <Slides>42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доходов в бюджет муниципального образования Брызгаловское в 2019-2023 годах  (млн. рублей)</vt:lpstr>
      <vt:lpstr>Структура доходов бюджета муниципального образования Брызгаловское в 2019-2023 годах (млн. рублей)</vt:lpstr>
      <vt:lpstr>Структура налоговых и неналоговых доходов бюджета муниципального образования  Брызгаловское в 2019-2023 годах (млн. руб.)</vt:lpstr>
      <vt:lpstr>Структура налоговых доходов бюджета муниципального образования Брызгаловское Камешковского района  в 2021-2023 годах</vt:lpstr>
      <vt:lpstr>Структура неналоговых доходов бюджета муниципального образования Брызгаловское в 2021-2023 годах</vt:lpstr>
      <vt:lpstr>Презентация PowerPoint</vt:lpstr>
      <vt:lpstr>Структура и динамика  межбюджетных трансфертов в 2019-2023 годах</vt:lpstr>
      <vt:lpstr>Презентация PowerPoint</vt:lpstr>
      <vt:lpstr>Презентация PowerPoint</vt:lpstr>
      <vt:lpstr>Динамика расходов бюджета муниципального образования Брызгаловское  в 2019-2023 годах, млн. рублей</vt:lpstr>
      <vt:lpstr>Структура расходов бюджета муниципального образования Брызгаловское на 2021 год, млн. рублей</vt:lpstr>
      <vt:lpstr>Структура расходов бюджета муниципального образования Брызгаловское на социальную сферу   на 2021 год, млн. рублей</vt:lpstr>
      <vt:lpstr>Динамика расходов бюджета муниципального образования Брызгаловское на общегосударственные вопросы в 2019-2023 годах, млн. рублей</vt:lpstr>
      <vt:lpstr>Презентация PowerPoint</vt:lpstr>
      <vt:lpstr>Динамика расходов бюджета муниципального образования Брызгаловское на национальную безопасность и правоохранительную деятельность  в 2019-2023 годах, млн. рублей</vt:lpstr>
      <vt:lpstr>Презентация PowerPoint</vt:lpstr>
      <vt:lpstr>Презентация PowerPoint</vt:lpstr>
      <vt:lpstr>Динамика расходов бюджета муниципального образования Брызгаловское на жилищно-коммунальное хозяйство  в 2019-2023 годах, млн. рублей</vt:lpstr>
      <vt:lpstr>Презентация PowerPoint</vt:lpstr>
      <vt:lpstr>Презентация PowerPoint</vt:lpstr>
      <vt:lpstr>Динамика расходов бюджета муниципального образования Брызгаловское на культуру, кинематографию в 2019-2023 годах, млн. рублей</vt:lpstr>
      <vt:lpstr>Бюджетные ассигнования по разделу «Культура» характеризуются следующими данными: </vt:lpstr>
      <vt:lpstr>Динамика расходов бюджета муниципального образования Брызгаловское на социальную политику в 2019-2023 годах, млн. рублей</vt:lpstr>
      <vt:lpstr>Презентация PowerPoint</vt:lpstr>
      <vt:lpstr>Динамика расходов бюджета муниципального образования Брызгаловское на физическую культуру и спорт  в 2019-2023 годах, млн. рублей</vt:lpstr>
      <vt:lpstr>Динамика расходов бюджета муниципального образования Брызгаловское на обслуживание муниципального долга в 2019-2023 годах, тыс. рублей</vt:lpstr>
      <vt:lpstr>Динамика расходов бюджета муниципального образования Брызгаловское на обслуживание муниципального долга  в 2019-2023 годах, тыс. рублей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Финасовое управление</dc:creator>
  <cp:lastModifiedBy>Olga</cp:lastModifiedBy>
  <cp:revision>235</cp:revision>
  <cp:lastPrinted>2020-04-15T08:34:56Z</cp:lastPrinted>
  <dcterms:modified xsi:type="dcterms:W3CDTF">2021-02-20T06:51:26Z</dcterms:modified>
</cp:coreProperties>
</file>