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0" r:id="rId13"/>
    <p:sldId id="271" r:id="rId14"/>
    <p:sldId id="257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A1330A-DA6E-4D64-9A32-82E8CA509801}" type="datetimeFigureOut">
              <a:rPr lang="ru-RU" smtClean="0"/>
              <a:t>02.09.2015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0FB44E6-0300-4E93-BE13-DFE3973A6D7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Территориальное общественное самоуправление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3501008"/>
            <a:ext cx="45365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5000" b="1" dirty="0" smtClean="0"/>
              <a:t>ТОС</a:t>
            </a:r>
            <a:endParaRPr lang="ru-RU" sz="15000" b="1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67544" y="3717032"/>
            <a:ext cx="6408712" cy="0"/>
          </a:xfrm>
          <a:prstGeom prst="line">
            <a:avLst/>
          </a:prstGeom>
          <a:ln w="38100"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81791"/>
            <a:ext cx="856895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/>
              <a:t>Приоритетными направлениями конкурса считаются</a:t>
            </a:r>
            <a:r>
              <a:rPr lang="ru-RU" sz="4000" dirty="0" smtClean="0"/>
              <a:t>:</a:t>
            </a:r>
          </a:p>
          <a:p>
            <a:endParaRPr lang="ru-RU" sz="4000" dirty="0"/>
          </a:p>
          <a:p>
            <a:pPr lvl="0"/>
            <a:r>
              <a:rPr lang="ru-RU" sz="3200" dirty="0" smtClean="0"/>
              <a:t>-Очистка </a:t>
            </a:r>
            <a:r>
              <a:rPr lang="ru-RU" sz="3200" dirty="0"/>
              <a:t>территории от бытовых отходов и </a:t>
            </a:r>
            <a:r>
              <a:rPr lang="ru-RU" sz="3200" dirty="0" smtClean="0"/>
              <a:t>мусора</a:t>
            </a:r>
            <a:endParaRPr lang="ru-RU" sz="3200" dirty="0"/>
          </a:p>
          <a:p>
            <a:pPr lvl="0"/>
            <a:r>
              <a:rPr lang="ru-RU" sz="3200" dirty="0" smtClean="0"/>
              <a:t>-Благоустройство </a:t>
            </a:r>
            <a:r>
              <a:rPr lang="ru-RU" sz="3200" dirty="0"/>
              <a:t>и озеленение </a:t>
            </a:r>
            <a:endParaRPr lang="ru-RU" sz="3200" dirty="0" smtClean="0"/>
          </a:p>
          <a:p>
            <a:pPr lvl="0"/>
            <a:r>
              <a:rPr lang="ru-RU" sz="3200" dirty="0" smtClean="0"/>
              <a:t>территории</a:t>
            </a:r>
            <a:endParaRPr lang="ru-RU" sz="3200" dirty="0"/>
          </a:p>
          <a:p>
            <a:pPr lvl="0"/>
            <a:r>
              <a:rPr lang="ru-RU" sz="3200" dirty="0" smtClean="0"/>
              <a:t>-Оборудование </a:t>
            </a:r>
            <a:r>
              <a:rPr lang="ru-RU" sz="3200" dirty="0"/>
              <a:t>детских и спортивных </a:t>
            </a:r>
            <a:r>
              <a:rPr lang="ru-RU" sz="3200" dirty="0" smtClean="0"/>
              <a:t>площадок</a:t>
            </a:r>
            <a:endParaRPr lang="ru-RU" sz="3200" dirty="0"/>
          </a:p>
          <a:p>
            <a:pPr lvl="0"/>
            <a:r>
              <a:rPr lang="ru-RU" sz="3200" dirty="0" smtClean="0"/>
              <a:t>-Обеспечение </a:t>
            </a:r>
            <a:r>
              <a:rPr lang="ru-RU" sz="3200" dirty="0"/>
              <a:t>жителей качественной питьевой </a:t>
            </a:r>
            <a:r>
              <a:rPr lang="ru-RU" sz="3200" dirty="0" smtClean="0"/>
              <a:t>водой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340768"/>
            <a:ext cx="85689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/>
              <a:t>Благодаря этому конкурсу </a:t>
            </a:r>
            <a:r>
              <a:rPr lang="ru-RU" sz="4000" dirty="0" smtClean="0"/>
              <a:t>с 2007 до 2015 года </a:t>
            </a:r>
            <a:r>
              <a:rPr lang="ru-RU" sz="4000" dirty="0"/>
              <a:t>официально зарегистрировано в администрациях поселений 45 </a:t>
            </a:r>
            <a:r>
              <a:rPr lang="ru-RU" sz="4000" dirty="0" err="1"/>
              <a:t>ТОСов</a:t>
            </a:r>
            <a:r>
              <a:rPr lang="ru-RU" sz="4000" dirty="0"/>
              <a:t>, охватывающих более 30 % жителей от общего числа населения района</a:t>
            </a:r>
            <a:endParaRPr lang="ru-RU" sz="32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820456"/>
            <a:ext cx="856895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000" dirty="0"/>
          </a:p>
          <a:p>
            <a:pPr lvl="0" algn="ctr"/>
            <a:r>
              <a:rPr lang="ru-RU" sz="4000" dirty="0"/>
              <a:t>С 2011 года вместо традиционного совещания руководителей органов ТОС проводится съезд </a:t>
            </a:r>
            <a:r>
              <a:rPr lang="ru-RU" sz="4000" dirty="0" smtClean="0"/>
              <a:t>депутатов</a:t>
            </a:r>
          </a:p>
          <a:p>
            <a:pPr lvl="0" algn="ctr"/>
            <a:endParaRPr lang="ru-RU" sz="4000" dirty="0"/>
          </a:p>
          <a:p>
            <a:pPr lvl="0" algn="ctr"/>
            <a:r>
              <a:rPr lang="ru-RU" sz="4000" dirty="0"/>
              <a:t>Съезд - это площадка для диалога местной власти и населения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436010"/>
            <a:ext cx="85689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4000" dirty="0"/>
          </a:p>
          <a:p>
            <a:pPr lvl="0" algn="ctr"/>
            <a:r>
              <a:rPr lang="ru-RU" sz="4000" dirty="0" smtClean="0"/>
              <a:t>В </a:t>
            </a:r>
            <a:r>
              <a:rPr lang="ru-RU" sz="4000" dirty="0"/>
              <a:t>2014 году съезду был дан новый вектор. </a:t>
            </a:r>
            <a:r>
              <a:rPr lang="ru-RU" sz="4000" dirty="0" smtClean="0"/>
              <a:t>Съезд </a:t>
            </a:r>
            <a:r>
              <a:rPr lang="ru-RU" sz="4000" dirty="0"/>
              <a:t>стал </a:t>
            </a:r>
            <a:r>
              <a:rPr lang="ru-RU" sz="4000" dirty="0" smtClean="0"/>
              <a:t>выездным</a:t>
            </a:r>
          </a:p>
          <a:p>
            <a:pPr lvl="0" algn="ctr"/>
            <a:r>
              <a:rPr lang="ru-RU" sz="4000" dirty="0" smtClean="0"/>
              <a:t>Одна </a:t>
            </a:r>
            <a:r>
              <a:rPr lang="ru-RU" sz="4000" dirty="0"/>
              <a:t>из задачей съезда – </a:t>
            </a:r>
            <a:r>
              <a:rPr lang="ru-RU" sz="4000" dirty="0" err="1"/>
              <a:t>сподвигнуть</a:t>
            </a:r>
            <a:r>
              <a:rPr lang="ru-RU" sz="4000" dirty="0"/>
              <a:t> на новые дела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05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061" y="404664"/>
            <a:ext cx="4091947" cy="30689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_05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501008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60032" y="544522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Территориальное общественное самоуправление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36510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ТОС</a:t>
            </a:r>
            <a:endParaRPr lang="ru-RU" sz="60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36096" y="5373216"/>
            <a:ext cx="3384376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IMG3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60032" y="544522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Территориальное общественное самоуправление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36510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ТОС</a:t>
            </a:r>
            <a:endParaRPr lang="ru-RU" sz="60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36096" y="5373216"/>
            <a:ext cx="3384376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IMG3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60032" y="544522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Территориальное общественное самоуправление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36510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ТОС</a:t>
            </a:r>
            <a:endParaRPr lang="ru-RU" sz="60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36096" y="5373216"/>
            <a:ext cx="3384376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IMG3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60032" y="544522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Территориальное общественное самоуправление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36510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ТОС</a:t>
            </a:r>
            <a:endParaRPr lang="ru-RU" sz="60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36096" y="5373216"/>
            <a:ext cx="3384376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IMG3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4664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60032" y="544522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Территориальное общественное самоуправление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36510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ТОС</a:t>
            </a:r>
            <a:endParaRPr lang="ru-RU" sz="60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36096" y="5373216"/>
            <a:ext cx="3384376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05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501008"/>
            <a:ext cx="4104456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IMG3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575683"/>
            <a:ext cx="4104456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60032" y="544522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Территориальное общественное самоуправление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36510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ТОС</a:t>
            </a:r>
            <a:endParaRPr lang="ru-RU" sz="60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36096" y="5373216"/>
            <a:ext cx="3384376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1520" y="1628800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>
                    <a:lumMod val="95000"/>
                  </a:schemeClr>
                </a:solidFill>
              </a:rPr>
              <a:t>C</a:t>
            </a:r>
            <a:r>
              <a:rPr lang="ru-RU" sz="4000" dirty="0" err="1" smtClean="0">
                <a:solidFill>
                  <a:schemeClr val="tx1">
                    <a:lumMod val="95000"/>
                  </a:schemeClr>
                </a:solidFill>
              </a:rPr>
              <a:t>амоорганизация</a:t>
            </a:r>
            <a:r>
              <a:rPr lang="ru-RU" sz="40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</a:rPr>
              <a:t>граждан по месту их жительства на части территории муниципального образования (улиц, дворов и других территорий)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4860032" y="5445224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Территориальное общественное самоуправление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7020272" y="4365104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/>
              <a:t>ТОС</a:t>
            </a:r>
            <a:endParaRPr lang="ru-RU" sz="60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436096" y="5373216"/>
            <a:ext cx="3384376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62068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Правовая основа: </a:t>
            </a:r>
            <a:endParaRPr lang="ru-RU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506851"/>
            <a:ext cx="856895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1) Конституция Российской Федерации (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ст. 130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закрепляет возможность осуществления местного самоуправления путем других форм прямого волеизъявления граждан);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2) Федеральный закон от 6 октября 2003 г. N 131-ФЗ "Об общих принципах организации местного самоуправления в Российской Федерации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"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(ст. 27 Территориальное общественное самоуправление)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3) Местные нормативные акты: уставы муниципальных образований, положения представительных органов местного самоуправления.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436003"/>
            <a:ext cx="85689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/>
              <a:t>Основным направлением деятельности ТОС в муниципальных образованиях  является:</a:t>
            </a:r>
          </a:p>
          <a:p>
            <a:pPr algn="ctr"/>
            <a:r>
              <a:rPr lang="ru-RU" sz="4000" dirty="0"/>
              <a:t>- </a:t>
            </a:r>
            <a:r>
              <a:rPr lang="ru-RU" sz="4000" u="sng" dirty="0"/>
              <a:t>благоустройство территорий</a:t>
            </a:r>
            <a:endParaRPr kumimoji="0" lang="ru-RU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436003"/>
            <a:ext cx="856895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/>
              <a:t>В состав </a:t>
            </a:r>
            <a:r>
              <a:rPr lang="ru-RU" sz="4000" dirty="0" err="1"/>
              <a:t>Камешковского</a:t>
            </a:r>
            <a:r>
              <a:rPr lang="ru-RU" sz="4000" dirty="0"/>
              <a:t> района входят 6 муниципальных образований, из них 1 городское поселение – город</a:t>
            </a:r>
            <a:r>
              <a:rPr lang="ru-RU" sz="4000" dirty="0">
                <a:solidFill>
                  <a:schemeClr val="tx1">
                    <a:lumMod val="95000"/>
                  </a:schemeClr>
                </a:solidFill>
              </a:rPr>
              <a:t> Камешково </a:t>
            </a:r>
            <a:r>
              <a:rPr lang="ru-RU" sz="4000" dirty="0"/>
              <a:t>и 5 сельских, 118 населенных пунктов.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359333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 smtClean="0"/>
              <a:t>Поддержка инициативы </a:t>
            </a:r>
            <a:r>
              <a:rPr lang="ru-RU" sz="4000" dirty="0"/>
              <a:t>граждан по созданию органов ТОС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359334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 smtClean="0"/>
              <a:t>Высшим </a:t>
            </a:r>
            <a:r>
              <a:rPr lang="ru-RU" sz="4000" dirty="0"/>
              <a:t>органом </a:t>
            </a:r>
            <a:r>
              <a:rPr lang="ru-RU" sz="4000" dirty="0" err="1"/>
              <a:t>ТОСа</a:t>
            </a:r>
            <a:r>
              <a:rPr lang="ru-RU" sz="4000" dirty="0"/>
              <a:t> является сход или конференция жителей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051558"/>
            <a:ext cx="85689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 smtClean="0"/>
              <a:t>Администрация </a:t>
            </a:r>
            <a:r>
              <a:rPr lang="ru-RU" sz="4000" dirty="0"/>
              <a:t>района решила материально стимулировать жителей к самоорганизации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359335"/>
            <a:ext cx="85689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000" dirty="0" smtClean="0"/>
              <a:t>Конкурс </a:t>
            </a:r>
            <a:r>
              <a:rPr lang="ru-RU" sz="4000" dirty="0"/>
              <a:t>социальных проектов органов ТОС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182</TotalTime>
  <Words>288</Words>
  <Application>Microsoft Office PowerPoint</Application>
  <PresentationFormat>Экран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 SL2</dc:creator>
  <cp:lastModifiedBy>comp SL2</cp:lastModifiedBy>
  <cp:revision>19</cp:revision>
  <dcterms:created xsi:type="dcterms:W3CDTF">2015-09-02T09:33:46Z</dcterms:created>
  <dcterms:modified xsi:type="dcterms:W3CDTF">2015-09-02T12:36:08Z</dcterms:modified>
</cp:coreProperties>
</file>